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ebp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2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5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26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rawings/drawing3.xml" ContentType="application/vnd.openxmlformats-officedocument.drawingml.chartshapes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drawings/drawing4.xml" ContentType="application/vnd.openxmlformats-officedocument.drawingml.chartshapes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drawings/drawing5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drawings/drawing6.xml" ContentType="application/vnd.openxmlformats-officedocument.drawingml.chartshapes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31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drawings/drawing7.xml" ContentType="application/vnd.openxmlformats-officedocument.drawingml.chartshapes+xml"/>
  <Override PartName="/ppt/charts/chart32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3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drawings/drawing8.xml" ContentType="application/vnd.openxmlformats-officedocument.drawingml.chartshapes+xml"/>
  <Override PartName="/ppt/charts/chart34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drawings/drawing9.xml" ContentType="application/vnd.openxmlformats-officedocument.drawingml.chartshapes+xml"/>
  <Override PartName="/ppt/charts/chart35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drawings/drawing10.xml" ContentType="application/vnd.openxmlformats-officedocument.drawingml.chartshape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36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37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38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39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40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41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2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1" r:id="rId1"/>
  </p:sldMasterIdLst>
  <p:notesMasterIdLst>
    <p:notesMasterId r:id="rId69"/>
  </p:notesMasterIdLst>
  <p:handoutMasterIdLst>
    <p:handoutMasterId r:id="rId70"/>
  </p:handout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1" r:id="rId41"/>
    <p:sldId id="302" r:id="rId42"/>
    <p:sldId id="303" r:id="rId43"/>
    <p:sldId id="304" r:id="rId44"/>
    <p:sldId id="328" r:id="rId45"/>
    <p:sldId id="306" r:id="rId46"/>
    <p:sldId id="330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3" r:id="rId62"/>
    <p:sldId id="322" r:id="rId63"/>
    <p:sldId id="331" r:id="rId64"/>
    <p:sldId id="324" r:id="rId65"/>
    <p:sldId id="325" r:id="rId66"/>
    <p:sldId id="326" r:id="rId67"/>
    <p:sldId id="327" r:id="rId68"/>
  </p:sldIdLst>
  <p:sldSz cx="6858000" cy="12192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FFFF"/>
    <a:srgbClr val="3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3735" autoAdjust="0"/>
  </p:normalViewPr>
  <p:slideViewPr>
    <p:cSldViewPr snapToGrid="0">
      <p:cViewPr varScale="1">
        <p:scale>
          <a:sx n="61" d="100"/>
          <a:sy n="61" d="100"/>
        </p:scale>
        <p:origin x="3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chartUserShapes" Target="../drawings/drawing3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chartUserShapes" Target="../drawings/drawing4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chartUserShapes" Target="../drawings/drawing5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chartUserShapes" Target="../drawings/drawing6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0.xlsx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chartUserShapes" Target="../drawings/drawing7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1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2.xlsx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chartUserShapes" Target="../drawings/drawing8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3.xlsx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chartUserShapes" Target="../drawings/drawing9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4.xlsx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chartUserShapes" Target="../drawings/drawing10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5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6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7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8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9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0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451225278407384E-2"/>
          <c:y val="0.16756043980436219"/>
          <c:w val="0.97067661968384034"/>
          <c:h val="0.5302346675049796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3328809234618886E-3"/>
                  <c:y val="0.122477893485438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B6-42FA-9F64-AA4E741F198C}"/>
                </c:ext>
              </c:extLst>
            </c:dLbl>
            <c:dLbl>
              <c:idx val="1"/>
              <c:layout>
                <c:manualLayout>
                  <c:x val="-3.2391642725746683E-2"/>
                  <c:y val="0.105712864714585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B6-42FA-9F64-AA4E741F198C}"/>
                </c:ext>
              </c:extLst>
            </c:dLbl>
            <c:dLbl>
              <c:idx val="2"/>
              <c:layout>
                <c:manualLayout>
                  <c:x val="-2.6522330939025129E-2"/>
                  <c:y val="8.8094053928821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B6-42FA-9F64-AA4E741F198C}"/>
                </c:ext>
              </c:extLst>
            </c:dLbl>
            <c:dLbl>
              <c:idx val="3"/>
              <c:layout>
                <c:manualLayout>
                  <c:x val="-3.9156872850672424E-2"/>
                  <c:y val="8.8094053928821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B6-42FA-9F64-AA4E741F198C}"/>
                </c:ext>
              </c:extLst>
            </c:dLbl>
            <c:dLbl>
              <c:idx val="4"/>
              <c:layout>
                <c:manualLayout>
                  <c:x val="-4.327864894021672E-2"/>
                  <c:y val="8.8094053928821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B6-42FA-9F64-AA4E741F19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Лист1!$A$3:$A$7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Лист1!$B$3:$B$7</c:f>
              <c:numCache>
                <c:formatCode>0.0</c:formatCode>
                <c:ptCount val="5"/>
                <c:pt idx="0">
                  <c:v>107.6</c:v>
                </c:pt>
                <c:pt idx="1">
                  <c:v>108.9</c:v>
                </c:pt>
                <c:pt idx="2">
                  <c:v>105.4</c:v>
                </c:pt>
                <c:pt idx="3">
                  <c:v>104</c:v>
                </c:pt>
                <c:pt idx="4">
                  <c:v>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2B6-42FA-9F64-AA4E741F19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326848"/>
        <c:axId val="85594880"/>
      </c:lineChart>
      <c:catAx>
        <c:axId val="8532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5594880"/>
        <c:crosses val="autoZero"/>
        <c:auto val="1"/>
        <c:lblAlgn val="ctr"/>
        <c:lblOffset val="100"/>
        <c:noMultiLvlLbl val="0"/>
      </c:catAx>
      <c:valAx>
        <c:axId val="8559488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8532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748612019696927E-2"/>
          <c:y val="1.3208061285404363E-2"/>
          <c:w val="0.9685027759606053"/>
          <c:h val="0.6883771140698096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C4BE-4DC7-96DA-4F9E0F9CB1A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BE-4DC7-96DA-4F9E0F9CB1A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C4BE-4DC7-96DA-4F9E0F9CB1A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BE-4DC7-96DA-4F9E0F9CB1AA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4BE-4DC7-96DA-4F9E0F9CB1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2024*</c:v>
                </c:pt>
                <c:pt idx="1">
                  <c:v>2025**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1791.7</c:v>
                </c:pt>
                <c:pt idx="1">
                  <c:v>1638.5</c:v>
                </c:pt>
                <c:pt idx="2">
                  <c:v>1296.9000000000001</c:v>
                </c:pt>
                <c:pt idx="3">
                  <c:v>1134.9000000000001</c:v>
                </c:pt>
                <c:pt idx="4">
                  <c:v>1195.5999999999999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4BE-4DC7-96DA-4F9E0F9CB1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5284352"/>
        <c:axId val="45351680"/>
      </c:barChart>
      <c:catAx>
        <c:axId val="4528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351680"/>
        <c:crosses val="autoZero"/>
        <c:auto val="1"/>
        <c:lblAlgn val="ctr"/>
        <c:lblOffset val="100"/>
        <c:noMultiLvlLbl val="0"/>
      </c:catAx>
      <c:valAx>
        <c:axId val="4535168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5284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0000" cap="flat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5375095598736869"/>
          <c:w val="1"/>
          <c:h val="0.6233882920130149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2024*</c:v>
                </c:pt>
                <c:pt idx="1">
                  <c:v>2025**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 formatCode="General">
                  <c:v>1763.1</c:v>
                </c:pt>
                <c:pt idx="1">
                  <c:v>1641.5</c:v>
                </c:pt>
                <c:pt idx="2">
                  <c:v>1298.9000000000001</c:v>
                </c:pt>
                <c:pt idx="3">
                  <c:v>1134.9000000000001</c:v>
                </c:pt>
                <c:pt idx="4">
                  <c:v>1195.5999999999999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B8-48C5-AED2-D6EB61AAF4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5432832"/>
        <c:axId val="45434368"/>
      </c:barChart>
      <c:catAx>
        <c:axId val="4543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45434368"/>
        <c:crosses val="autoZero"/>
        <c:auto val="1"/>
        <c:lblAlgn val="ctr"/>
        <c:lblOffset val="100"/>
        <c:noMultiLvlLbl val="0"/>
      </c:catAx>
      <c:valAx>
        <c:axId val="45434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5432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0000" cap="flat" cmpd="sng" algn="ctr">
      <a:noFill/>
      <a:prstDash val="solid"/>
    </a:ln>
    <a:effectLst/>
  </c:spPr>
  <c:txPr>
    <a:bodyPr/>
    <a:lstStyle/>
    <a:p>
      <a:pPr>
        <a:defRPr sz="1600">
          <a:latin typeface="Times New Roman" pitchFamily="18" charset="0"/>
          <a:cs typeface="Times New Roman" pitchFamily="18" charset="0"/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93699054869451E-3"/>
          <c:y val="2.8293425891790769E-3"/>
          <c:w val="0.97175635026217744"/>
          <c:h val="0.527549582833205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738741312253759E-2"/>
                  <c:y val="-4.9234267510139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sz="16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28,6</a:t>
                    </a:r>
                    <a:endParaRPr lang="en-US" sz="16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15504300155056"/>
                      <c:h val="9.91529483448271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6AD-4950-9F18-9BCB80995A51}"/>
                </c:ext>
              </c:extLst>
            </c:dLbl>
            <c:dLbl>
              <c:idx val="1"/>
              <c:layout>
                <c:manualLayout>
                  <c:x val="2.2157741005143308E-2"/>
                  <c:y val="0.1726158813186671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sz="16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-3,0</a:t>
                    </a:r>
                    <a:endParaRPr lang="en-US" sz="16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74377001651247"/>
                      <c:h val="0.106376418736906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6AD-4950-9F18-9BCB80995A51}"/>
                </c:ext>
              </c:extLst>
            </c:dLbl>
            <c:dLbl>
              <c:idx val="2"/>
              <c:layout>
                <c:manualLayout>
                  <c:x val="-1.6143621747341311E-2"/>
                  <c:y val="0.1041061396579426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sz="16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-2,0</a:t>
                    </a:r>
                    <a:endParaRPr lang="en-US" sz="16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805773551468113"/>
                      <c:h val="8.65571244653176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6AD-4950-9F18-9BCB80995A51}"/>
                </c:ext>
              </c:extLst>
            </c:dLbl>
            <c:dLbl>
              <c:idx val="3"/>
              <c:layout>
                <c:manualLayout>
                  <c:x val="-2.6220367098513634E-3"/>
                  <c:y val="-6.5827842345176205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Times New Roman" pitchFamily="18" charset="0"/>
                        <a:cs typeface="Times New Roman" pitchFamily="18" charset="0"/>
                      </a:rPr>
                      <a:t>0,0</a:t>
                    </a:r>
                    <a:endParaRPr lang="en-US" sz="16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6AD-4950-9F18-9BCB80995A51}"/>
                </c:ext>
              </c:extLst>
            </c:dLbl>
            <c:dLbl>
              <c:idx val="4"/>
              <c:layout>
                <c:manualLayout>
                  <c:x val="-1.3409415025868363E-3"/>
                  <c:y val="-7.43390710809007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sz="16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0,0</a:t>
                    </a:r>
                    <a:endParaRPr lang="en-US" sz="16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54676635926719"/>
                      <c:h val="0.150491484236949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26AD-4950-9F18-9BCB80995A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2024*</c:v>
                </c:pt>
                <c:pt idx="1">
                  <c:v>2025**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28.6</c:v>
                </c:pt>
                <c:pt idx="1">
                  <c:v>-3</c:v>
                </c:pt>
                <c:pt idx="2">
                  <c:v>-2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6AD-4950-9F18-9BCB80995A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5467520"/>
        <c:axId val="45469056"/>
      </c:barChart>
      <c:catAx>
        <c:axId val="4546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45469056"/>
        <c:crosses val="autoZero"/>
        <c:auto val="1"/>
        <c:lblAlgn val="ctr"/>
        <c:lblOffset val="100"/>
        <c:noMultiLvlLbl val="0"/>
      </c:catAx>
      <c:valAx>
        <c:axId val="4546905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5467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095620455854757E-2"/>
          <c:y val="0.25832671066184743"/>
          <c:w val="0.89976691203165349"/>
          <c:h val="0.632022935929525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8446530109838835E-3"/>
                  <c:y val="0.19987367039118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032983490091239"/>
                      <c:h val="0.123212652777290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FFF-47F6-A6E3-4881ED86C85F}"/>
                </c:ext>
              </c:extLst>
            </c:dLbl>
            <c:dLbl>
              <c:idx val="1"/>
              <c:layout>
                <c:manualLayout>
                  <c:x val="-4.176378665347774E-3"/>
                  <c:y val="0.280573498658137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FF-47F6-A6E3-4881ED86C85F}"/>
                </c:ext>
              </c:extLst>
            </c:dLbl>
            <c:dLbl>
              <c:idx val="2"/>
              <c:layout>
                <c:manualLayout>
                  <c:x val="0"/>
                  <c:y val="0.261443487385992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FFF-47F6-A6E3-4881ED86C8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470</c:v>
                </c:pt>
                <c:pt idx="1">
                  <c:v>513.79999999999995</c:v>
                </c:pt>
                <c:pt idx="2">
                  <c:v>551.5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FFF-47F6-A6E3-4881ED86C8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5873408"/>
        <c:axId val="45092864"/>
      </c:barChart>
      <c:catAx>
        <c:axId val="4587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45092864"/>
        <c:crosses val="autoZero"/>
        <c:auto val="1"/>
        <c:lblAlgn val="ctr"/>
        <c:lblOffset val="100"/>
        <c:noMultiLvlLbl val="0"/>
      </c:catAx>
      <c:valAx>
        <c:axId val="450928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5873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0000" cap="flat" cmpd="sng" algn="ctr">
      <a:noFill/>
      <a:prstDash val="solid"/>
    </a:ln>
    <a:effectLst/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784925528083884E-3"/>
          <c:y val="5.9481393309526905E-2"/>
          <c:w val="0.92909356702472445"/>
          <c:h val="0.761837696177968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46.6</c:v>
                </c:pt>
                <c:pt idx="1">
                  <c:v>47.5</c:v>
                </c:pt>
                <c:pt idx="2">
                  <c:v>48.5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E8-4AA9-A600-702BEFEA2D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5744512"/>
        <c:axId val="45746048"/>
      </c:barChart>
      <c:catAx>
        <c:axId val="45744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45746048"/>
        <c:crosses val="autoZero"/>
        <c:auto val="1"/>
        <c:lblAlgn val="ctr"/>
        <c:lblOffset val="100"/>
        <c:noMultiLvlLbl val="0"/>
      </c:catAx>
      <c:valAx>
        <c:axId val="457460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4574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0000" cap="flat" cmpd="sng" algn="ctr">
      <a:noFill/>
      <a:prstDash val="solid"/>
    </a:ln>
    <a:effectLst/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17577132593655E-2"/>
          <c:y val="0.12532309861361299"/>
          <c:w val="0.92496484573481252"/>
          <c:h val="0.608280205672966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780.3</c:v>
                </c:pt>
                <c:pt idx="1">
                  <c:v>573.6</c:v>
                </c:pt>
                <c:pt idx="2">
                  <c:v>595.6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80-4E2B-884D-8AA5CB77A1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5794432"/>
        <c:axId val="45795968"/>
      </c:barChart>
      <c:catAx>
        <c:axId val="4579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795968"/>
        <c:crosses val="autoZero"/>
        <c:auto val="1"/>
        <c:lblAlgn val="ctr"/>
        <c:lblOffset val="100"/>
        <c:noMultiLvlLbl val="0"/>
      </c:catAx>
      <c:valAx>
        <c:axId val="457959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4579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633132827941684E-2"/>
          <c:y val="4.9171131880869579E-2"/>
          <c:w val="0.96911900864280964"/>
          <c:h val="0.7604762855995712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dk1">
                  <a:tint val="88500"/>
                </a:schemeClr>
              </a:solidFill>
              <a:ln w="9525">
                <a:solidFill>
                  <a:schemeClr val="dk1">
                    <a:tint val="885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2262556865657767E-2"/>
                  <c:y val="-1.50281832119104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34-4514-B403-BA04B1970B9C}"/>
                </c:ext>
              </c:extLst>
            </c:dLbl>
            <c:dLbl>
              <c:idx val="1"/>
              <c:layout>
                <c:manualLayout>
                  <c:x val="7.4376009655556588E-3"/>
                  <c:y val="-2.5733024495927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FB-44AC-8D27-4A5193CA4E56}"/>
                </c:ext>
              </c:extLst>
            </c:dLbl>
            <c:dLbl>
              <c:idx val="2"/>
              <c:layout>
                <c:manualLayout>
                  <c:x val="-3.112802896666976E-2"/>
                  <c:y val="-7.048611057580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FB-44AC-8D27-4A5193CA4E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1326016.8999999999</c:v>
                </c:pt>
                <c:pt idx="1">
                  <c:v>1166367.6000000001</c:v>
                </c:pt>
                <c:pt idx="2">
                  <c:v>779781.1</c:v>
                </c:pt>
                <c:pt idx="3">
                  <c:v>573612.30000000005</c:v>
                </c:pt>
                <c:pt idx="4">
                  <c:v>595606.30000000005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48-4CD0-A83B-DC3CBC98DC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6696320"/>
        <c:axId val="46697856"/>
      </c:lineChart>
      <c:catAx>
        <c:axId val="4669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46697856"/>
        <c:crosses val="autoZero"/>
        <c:auto val="1"/>
        <c:lblAlgn val="ctr"/>
        <c:lblOffset val="100"/>
        <c:noMultiLvlLbl val="0"/>
      </c:catAx>
      <c:valAx>
        <c:axId val="46697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46696320"/>
        <c:crosses val="autoZero"/>
        <c:crossBetween val="between"/>
      </c:valAx>
      <c:spPr>
        <a:solidFill>
          <a:schemeClr val="accent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2025 год*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7993117187971903"/>
          <c:y val="7.20444406415737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04-4100-91E2-78ABA77C78E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04-4100-91E2-78ABA77C78E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04-4100-91E2-78ABA77C78EC}"/>
              </c:ext>
            </c:extLst>
          </c:dPt>
          <c:dLbls>
            <c:dLbl>
              <c:idx val="0"/>
              <c:layout>
                <c:manualLayout>
                  <c:x val="4.888447206780127E-2"/>
                  <c:y val="9.31283123778872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04-4100-91E2-78ABA77C78EC}"/>
                </c:ext>
              </c:extLst>
            </c:dLbl>
            <c:dLbl>
              <c:idx val="1"/>
              <c:layout>
                <c:manualLayout>
                  <c:x val="-0.11823044350345442"/>
                  <c:y val="-0.180776236301983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04-4100-91E2-78ABA77C78EC}"/>
                </c:ext>
              </c:extLst>
            </c:dLbl>
            <c:dLbl>
              <c:idx val="2"/>
              <c:layout>
                <c:manualLayout>
                  <c:x val="7.0236394235475688E-2"/>
                  <c:y val="9.2132264894738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04-4100-91E2-78ABA77C78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</c:v>
                </c:pt>
                <c:pt idx="1">
                  <c:v>0.90200000000000002</c:v>
                </c:pt>
                <c:pt idx="2">
                  <c:v>9.8000000000000004E-2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04-4100-91E2-78ABA77C78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2026 год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9246896370893758"/>
          <c:y val="0.108420260834674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D57-48C2-8C92-39EEB7A0FF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D57-48C2-8C92-39EEB7A0FF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D57-48C2-8C92-39EEB7A0FF5A}"/>
              </c:ext>
            </c:extLst>
          </c:dPt>
          <c:dLbls>
            <c:dLbl>
              <c:idx val="0"/>
              <c:layout>
                <c:manualLayout>
                  <c:x val="-0.13298585813209682"/>
                  <c:y val="-0.205948221974121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57-48C2-8C92-39EEB7A0FF5A}"/>
                </c:ext>
              </c:extLst>
            </c:dLbl>
            <c:dLbl>
              <c:idx val="1"/>
              <c:layout>
                <c:manualLayout>
                  <c:x val="0.13280440310197983"/>
                  <c:y val="5.7148373348404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57-48C2-8C92-39EEB7A0FF5A}"/>
                </c:ext>
              </c:extLst>
            </c:dLbl>
            <c:dLbl>
              <c:idx val="2"/>
              <c:layout>
                <c:manualLayout>
                  <c:x val="6.1154658612803545E-2"/>
                  <c:y val="0.111598644755394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57-48C2-8C92-39EEB7A0FF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0.66</c:v>
                </c:pt>
                <c:pt idx="1">
                  <c:v>0.26900000000000002</c:v>
                </c:pt>
                <c:pt idx="2">
                  <c:v>7.0999999999999994E-2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D57-48C2-8C92-39EEB7A0FF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2027 год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9658825745089182"/>
          <c:y val="8.43268695380803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68-484B-B396-DA6C9A42A1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68-484B-B396-DA6C9A42A1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68-484B-B396-DA6C9A42A1C6}"/>
              </c:ext>
            </c:extLst>
          </c:dPt>
          <c:dLbls>
            <c:dLbl>
              <c:idx val="0"/>
              <c:layout>
                <c:manualLayout>
                  <c:x val="-8.5224686360171706E-2"/>
                  <c:y val="-0.219396413120084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568-484B-B396-DA6C9A42A1C6}"/>
                </c:ext>
              </c:extLst>
            </c:dLbl>
            <c:dLbl>
              <c:idx val="1"/>
              <c:layout>
                <c:manualLayout>
                  <c:x val="5.6073293652175393E-2"/>
                  <c:y val="8.3267803735613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568-484B-B396-DA6C9A42A1C6}"/>
                </c:ext>
              </c:extLst>
            </c:dLbl>
            <c:dLbl>
              <c:idx val="2"/>
              <c:layout>
                <c:manualLayout>
                  <c:x val="7.5738925802808874E-2"/>
                  <c:y val="4.8614108293153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568-484B-B396-DA6C9A42A1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0.83899999999999997</c:v>
                </c:pt>
                <c:pt idx="1">
                  <c:v>0.11799999999999999</c:v>
                </c:pt>
                <c:pt idx="2">
                  <c:v>4.2999999999999997E-2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568-484B-B396-DA6C9A42A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162001072755193E-3"/>
          <c:y val="0.21370863577434884"/>
          <c:w val="0.99888381744466603"/>
          <c:h val="0.6419938701027330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dk1">
                  <a:tint val="88500"/>
                </a:schemeClr>
              </a:solidFill>
              <a:ln w="9525">
                <a:solidFill>
                  <a:schemeClr val="dk1">
                    <a:tint val="885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6444620195057941E-2"/>
                  <c:y val="0.14608230549318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0B-4595-BB0D-5629B5B7614C}"/>
                </c:ext>
              </c:extLst>
            </c:dLbl>
            <c:dLbl>
              <c:idx val="1"/>
              <c:layout>
                <c:manualLayout>
                  <c:x val="-3.4858817529849276E-2"/>
                  <c:y val="0.176516119137597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0B-4595-BB0D-5629B5B7614C}"/>
                </c:ext>
              </c:extLst>
            </c:dLbl>
            <c:dLbl>
              <c:idx val="2"/>
              <c:layout>
                <c:manualLayout>
                  <c:x val="-4.3273014864640323E-2"/>
                  <c:y val="0.20086317005312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70B-4595-BB0D-5629B5B7614C}"/>
                </c:ext>
              </c:extLst>
            </c:dLbl>
            <c:dLbl>
              <c:idx val="3"/>
              <c:layout>
                <c:manualLayout>
                  <c:x val="-2.9709637585866366E-2"/>
                  <c:y val="0.103474966391004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70B-4595-BB0D-5629B5B7614C}"/>
                </c:ext>
              </c:extLst>
            </c:dLbl>
            <c:dLbl>
              <c:idx val="4"/>
              <c:layout>
                <c:manualLayout>
                  <c:x val="-1.697693576335221E-2"/>
                  <c:y val="0.109561729119887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70B-4595-BB0D-5629B5B761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Лист1!$A$3:$A$7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Лист1!$B$3:$B$7</c:f>
              <c:numCache>
                <c:formatCode>#,##0.0</c:formatCode>
                <c:ptCount val="5"/>
                <c:pt idx="0">
                  <c:v>42090</c:v>
                </c:pt>
                <c:pt idx="1">
                  <c:v>49375.3</c:v>
                </c:pt>
                <c:pt idx="2" formatCode="0.0">
                  <c:v>53005.599999999999</c:v>
                </c:pt>
                <c:pt idx="3" formatCode="General">
                  <c:v>57405.5</c:v>
                </c:pt>
                <c:pt idx="4" formatCode="0.0">
                  <c:v>62223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70B-4595-BB0D-5629B5B76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627264"/>
        <c:axId val="85628800"/>
      </c:lineChart>
      <c:catAx>
        <c:axId val="85627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5628800"/>
        <c:crosses val="autoZero"/>
        <c:auto val="1"/>
        <c:lblAlgn val="ctr"/>
        <c:lblOffset val="100"/>
        <c:noMultiLvlLbl val="0"/>
      </c:catAx>
      <c:valAx>
        <c:axId val="8562880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85627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241469816272964"/>
          <c:y val="8.7678007694576773E-2"/>
          <c:w val="4.3095162881757167E-2"/>
          <c:h val="0.173381534270992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8E-4475-BF6E-19EDC44FE18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8E-4475-BF6E-19EDC44FE18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8E-4475-BF6E-19EDC44FE188}"/>
              </c:ext>
            </c:extLst>
          </c:dPt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6-B48E-4475-BF6E-19EDC44FE1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8.2846189545771859E-2"/>
          <c:y val="0.26942296179550146"/>
          <c:w val="0.6233083346008198"/>
          <c:h val="0.590471856372916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2028 год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9658825745089182"/>
          <c:y val="8.43268695380803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5268058768914906"/>
          <c:y val="0.29646917990459398"/>
          <c:w val="0.31400556457964857"/>
          <c:h val="0.5859550705680254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54-4A6A-85C0-42142A41F57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54-4A6A-85C0-42142A41F57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954-4A6A-85C0-42142A41F57C}"/>
              </c:ext>
            </c:extLst>
          </c:dPt>
          <c:dLbls>
            <c:dLbl>
              <c:idx val="0"/>
              <c:layout>
                <c:manualLayout>
                  <c:x val="-8.1996854007175948E-2"/>
                  <c:y val="-0.177232978351044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54-4A6A-85C0-42142A41F57C}"/>
                </c:ext>
              </c:extLst>
            </c:dLbl>
            <c:dLbl>
              <c:idx val="1"/>
              <c:layout>
                <c:manualLayout>
                  <c:x val="4.2430745840226367E-2"/>
                  <c:y val="6.6179044251212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54-4A6A-85C0-42142A41F57C}"/>
                </c:ext>
              </c:extLst>
            </c:dLbl>
            <c:dLbl>
              <c:idx val="2"/>
              <c:layout>
                <c:manualLayout>
                  <c:x val="5.3144099331838647E-2"/>
                  <c:y val="5.4637456117302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54-4A6A-85C0-42142A41F5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0.877</c:v>
                </c:pt>
                <c:pt idx="1">
                  <c:v>7.8E-2</c:v>
                </c:pt>
                <c:pt idx="2">
                  <c:v>4.4999999999999998E-2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954-4A6A-85C0-42142A41F5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36728937566029"/>
          <c:y val="0.2276098440894867"/>
          <c:w val="0.38299745334516744"/>
          <c:h val="0.6385694953159142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4E-46BF-B4E4-C3A368DF08F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4E-46BF-B4E4-C3A368DF08F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A4E-46BF-B4E4-C3A368DF08F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4E-46BF-B4E4-C3A368DF08F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A4E-46BF-B4E4-C3A368DF08FA}"/>
              </c:ext>
            </c:extLst>
          </c:dPt>
          <c:dLbls>
            <c:dLbl>
              <c:idx val="0"/>
              <c:layout>
                <c:manualLayout>
                  <c:x val="-0.11192610769483755"/>
                  <c:y val="-3.1563193348548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4E-46BF-B4E4-C3A368DF08FA}"/>
                </c:ext>
              </c:extLst>
            </c:dLbl>
            <c:dLbl>
              <c:idx val="1"/>
              <c:layout>
                <c:manualLayout>
                  <c:x val="4.5214543715691072E-2"/>
                  <c:y val="-9.3986595664093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4E-46BF-B4E4-C3A368DF08FA}"/>
                </c:ext>
              </c:extLst>
            </c:dLbl>
            <c:dLbl>
              <c:idx val="3"/>
              <c:layout>
                <c:manualLayout>
                  <c:x val="2.9165471998079638E-2"/>
                  <c:y val="8.4654736872140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A4E-46BF-B4E4-C3A368DF08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Отрасли социальной сферы</c:v>
                </c:pt>
                <c:pt idx="1">
                  <c:v>Общегосударственные вопросы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0.58599999999999997</c:v>
                </c:pt>
                <c:pt idx="1">
                  <c:v>0.10100000000000001</c:v>
                </c:pt>
                <c:pt idx="2">
                  <c:v>6.0999999999999999E-2</c:v>
                </c:pt>
                <c:pt idx="3">
                  <c:v>0.215</c:v>
                </c:pt>
                <c:pt idx="4">
                  <c:v>3.6999999999999998E-2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A4E-46BF-B4E4-C3A368DF08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245448846561573"/>
          <c:y val="0.17168854102910805"/>
          <c:w val="0.35365687719154737"/>
          <c:h val="0.659989359922746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64565796092634"/>
          <c:y val="0.10762792477390332"/>
          <c:w val="0.31985668666323408"/>
          <c:h val="0.608708198727793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24-47C8-98A8-2C1E97DC06E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24-47C8-98A8-2C1E97DC06E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824-47C8-98A8-2C1E97DC06E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824-47C8-98A8-2C1E97DC06EA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824-47C8-98A8-2C1E97DC06EA}"/>
              </c:ext>
            </c:extLst>
          </c:dPt>
          <c:dLbls>
            <c:dLbl>
              <c:idx val="0"/>
              <c:layout>
                <c:manualLayout>
                  <c:x val="-0.13893369252204202"/>
                  <c:y val="-0.210889318849437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24-47C8-98A8-2C1E97DC06EA}"/>
                </c:ext>
              </c:extLst>
            </c:dLbl>
            <c:dLbl>
              <c:idx val="1"/>
              <c:layout>
                <c:manualLayout>
                  <c:x val="8.7238222948393729E-2"/>
                  <c:y val="-1.2683630921516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24-47C8-98A8-2C1E97DC06EA}"/>
                </c:ext>
              </c:extLst>
            </c:dLbl>
            <c:dLbl>
              <c:idx val="2"/>
              <c:layout>
                <c:manualLayout>
                  <c:x val="9.0852949166013122E-2"/>
                  <c:y val="9.8627135282061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24-47C8-98A8-2C1E97DC06EA}"/>
                </c:ext>
              </c:extLst>
            </c:dLbl>
            <c:dLbl>
              <c:idx val="3"/>
              <c:layout>
                <c:manualLayout>
                  <c:x val="4.967997788449445E-2"/>
                  <c:y val="7.095662612318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24-47C8-98A8-2C1E97DC06EA}"/>
                </c:ext>
              </c:extLst>
            </c:dLbl>
            <c:dLbl>
              <c:idx val="4"/>
              <c:layout>
                <c:manualLayout>
                  <c:x val="1.869391334062197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24-47C8-98A8-2C1E97DC06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Отрасли социальной сферы</c:v>
                </c:pt>
                <c:pt idx="1">
                  <c:v>Общегосударственные вопросы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0.69599999999999995</c:v>
                </c:pt>
                <c:pt idx="1">
                  <c:v>0.114</c:v>
                </c:pt>
                <c:pt idx="2">
                  <c:v>7.9000000000000001E-2</c:v>
                </c:pt>
                <c:pt idx="3">
                  <c:v>7.3999999999999996E-2</c:v>
                </c:pt>
                <c:pt idx="4">
                  <c:v>3.6999999999999998E-2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824-47C8-98A8-2C1E97DC06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127527469204824"/>
          <c:y val="7.4993791963093068E-2"/>
          <c:w val="0.31264152147766899"/>
          <c:h val="0.560314932829628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36728937566029"/>
          <c:y val="0.2276098440894867"/>
          <c:w val="0.38299745334516744"/>
          <c:h val="0.6385694953159142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38-433B-96E4-589192DA4E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38-433B-96E4-589192DA4EB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38-433B-96E4-589192DA4EB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A38-433B-96E4-589192DA4EB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A38-433B-96E4-589192DA4EB5}"/>
              </c:ext>
            </c:extLst>
          </c:dPt>
          <c:dLbls>
            <c:dLbl>
              <c:idx val="0"/>
              <c:layout>
                <c:manualLayout>
                  <c:x val="-0.14057682924392523"/>
                  <c:y val="-0.174870388017853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38-433B-96E4-589192DA4EB5}"/>
                </c:ext>
              </c:extLst>
            </c:dLbl>
            <c:dLbl>
              <c:idx val="1"/>
              <c:layout>
                <c:manualLayout>
                  <c:x val="0.12502715207158219"/>
                  <c:y val="-1.8920917951323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38-433B-96E4-589192DA4EB5}"/>
                </c:ext>
              </c:extLst>
            </c:dLbl>
            <c:dLbl>
              <c:idx val="3"/>
              <c:layout>
                <c:manualLayout>
                  <c:x val="7.0095046753127846E-2"/>
                  <c:y val="0.101715147292998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A38-433B-96E4-589192DA4EB5}"/>
                </c:ext>
              </c:extLst>
            </c:dLbl>
            <c:dLbl>
              <c:idx val="4"/>
              <c:layout>
                <c:manualLayout>
                  <c:x val="0.10312163419053313"/>
                  <c:y val="-3.53840644093033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A38-433B-96E4-589192DA4E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Отрасли социальной сферы</c:v>
                </c:pt>
                <c:pt idx="1">
                  <c:v>Общегосударственные вопросы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0.67800000000000005</c:v>
                </c:pt>
                <c:pt idx="1">
                  <c:v>0.11</c:v>
                </c:pt>
                <c:pt idx="2">
                  <c:v>7.2999999999999995E-2</c:v>
                </c:pt>
                <c:pt idx="3">
                  <c:v>0.10299999999999999</c:v>
                </c:pt>
                <c:pt idx="4">
                  <c:v>3.5999999999999997E-2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A38-433B-96E4-589192DA4E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3621377333547315"/>
          <c:y val="0.18425226171128922"/>
          <c:w val="0.39973859886931362"/>
          <c:h val="0.597374687371627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645723754643046E-2"/>
          <c:y val="5.6417220896583374E-2"/>
          <c:w val="0.94426451097594077"/>
          <c:h val="0.6799791846474092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831.4</c:v>
                </c:pt>
                <c:pt idx="1">
                  <c:v>761.4</c:v>
                </c:pt>
                <c:pt idx="2" formatCode="0.0">
                  <c:v>776.3</c:v>
                </c:pt>
                <c:pt idx="3">
                  <c:v>783.9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1A-43F3-9A71-553810CCFC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576192"/>
        <c:axId val="47577728"/>
      </c:barChart>
      <c:catAx>
        <c:axId val="4757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577728"/>
        <c:crosses val="autoZero"/>
        <c:auto val="1"/>
        <c:lblAlgn val="ctr"/>
        <c:lblOffset val="100"/>
        <c:noMultiLvlLbl val="0"/>
      </c:catAx>
      <c:valAx>
        <c:axId val="47577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576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578489695782618E-3"/>
          <c:y val="7.61332267141797E-2"/>
          <c:w val="0.74164485489171639"/>
          <c:h val="0.9382777331453925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rgbClr val="CC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BE-4C0F-9993-CDD55A0F2285}"/>
              </c:ext>
            </c:extLst>
          </c:dPt>
          <c:dPt>
            <c:idx val="1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BE-4C0F-9993-CDD55A0F2285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BE-4C0F-9993-CDD55A0F2285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BE-4C0F-9993-CDD55A0F2285}"/>
              </c:ext>
            </c:extLst>
          </c:dPt>
          <c:cat>
            <c:strRef>
              <c:f>Лист1!$A$2:$A$5</c:f>
              <c:strCache>
                <c:ptCount val="4"/>
                <c:pt idx="0">
                  <c:v>Физ.Культура</c:v>
                </c:pt>
                <c:pt idx="1">
                  <c:v>Соц.Политика</c:v>
                </c:pt>
                <c:pt idx="2">
                  <c:v>Культура</c:v>
                </c:pt>
                <c:pt idx="3">
                  <c:v>Образование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4.12</c:v>
                </c:pt>
                <c:pt idx="1">
                  <c:v>6.32</c:v>
                </c:pt>
                <c:pt idx="2">
                  <c:v>11.14</c:v>
                </c:pt>
                <c:pt idx="3">
                  <c:v>78.42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BE-4C0F-9993-CDD55A0F2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776201382758066"/>
          <c:y val="0.1978790516874861"/>
          <c:w val="0.70696051098397594"/>
          <c:h val="0.7135886061728208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B2-4102-9F8E-1B215D3EA71C}"/>
              </c:ext>
            </c:extLst>
          </c:dPt>
          <c:dLbls>
            <c:dLbl>
              <c:idx val="0"/>
              <c:layout>
                <c:manualLayout>
                  <c:x val="0.40267997804558531"/>
                  <c:y val="-1.032448137772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B2-4102-9F8E-1B215D3EA71C}"/>
                </c:ext>
              </c:extLst>
            </c:dLbl>
            <c:dLbl>
              <c:idx val="1"/>
              <c:layout>
                <c:manualLayout>
                  <c:x val="0.43560502476060381"/>
                  <c:y val="-4.731999300330863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B2-4102-9F8E-1B215D3EA71C}"/>
                </c:ext>
              </c:extLst>
            </c:dLbl>
            <c:dLbl>
              <c:idx val="2"/>
              <c:layout>
                <c:manualLayout>
                  <c:x val="0.44218803393048828"/>
                  <c:y val="5.16224068886240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B2-4102-9F8E-1B215D3EA71C}"/>
                </c:ext>
              </c:extLst>
            </c:dLbl>
            <c:dLbl>
              <c:idx val="3"/>
              <c:layout>
                <c:manualLayout>
                  <c:x val="0.4034362675262485"/>
                  <c:y val="-1.008345448034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B2-4102-9F8E-1B215D3EA7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2028</c:v>
                </c:pt>
                <c:pt idx="1">
                  <c:v>2027</c:v>
                </c:pt>
                <c:pt idx="2">
                  <c:v>2026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0.0</c:formatCode>
                <c:ptCount val="4"/>
                <c:pt idx="0">
                  <c:v>81.5</c:v>
                </c:pt>
                <c:pt idx="1">
                  <c:v>81.5</c:v>
                </c:pt>
                <c:pt idx="2">
                  <c:v>84.8</c:v>
                </c:pt>
                <c:pt idx="3">
                  <c:v>76.400000000000006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CB2-4102-9F8E-1B215D3EA7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47921024"/>
        <c:axId val="47922560"/>
      </c:barChart>
      <c:catAx>
        <c:axId val="47921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7922560"/>
        <c:crosses val="autoZero"/>
        <c:auto val="1"/>
        <c:lblAlgn val="ctr"/>
        <c:lblOffset val="100"/>
        <c:noMultiLvlLbl val="0"/>
      </c:catAx>
      <c:valAx>
        <c:axId val="47922560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47921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63350613832753"/>
          <c:y val="0.14631082712603594"/>
          <c:w val="0.75330364499982172"/>
          <c:h val="0.8093816204720644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41724131074524767"/>
                  <c:y val="-4.1812045198314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B9-4E64-B366-246365425ABA}"/>
                </c:ext>
              </c:extLst>
            </c:dLbl>
            <c:dLbl>
              <c:idx val="1"/>
              <c:layout>
                <c:manualLayout>
                  <c:x val="0.43560502476060381"/>
                  <c:y val="-4.731999300330863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B9-4E64-B366-246365425ABA}"/>
                </c:ext>
              </c:extLst>
            </c:dLbl>
            <c:dLbl>
              <c:idx val="2"/>
              <c:layout>
                <c:manualLayout>
                  <c:x val="0.44218803393048828"/>
                  <c:y val="5.16224068886240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B9-4E64-B366-246365425ABA}"/>
                </c:ext>
              </c:extLst>
            </c:dLbl>
            <c:dLbl>
              <c:idx val="3"/>
              <c:layout>
                <c:manualLayout>
                  <c:x val="0.45707070707070757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B9-4E64-B366-246365425A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2028</c:v>
                </c:pt>
                <c:pt idx="1">
                  <c:v>2027</c:v>
                </c:pt>
                <c:pt idx="2">
                  <c:v>2026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0.0</c:formatCode>
                <c:ptCount val="4"/>
                <c:pt idx="0">
                  <c:v>622.79999999999995</c:v>
                </c:pt>
                <c:pt idx="1">
                  <c:v>610.9</c:v>
                </c:pt>
                <c:pt idx="2">
                  <c:v>597.1</c:v>
                </c:pt>
                <c:pt idx="3">
                  <c:v>686.2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B9-4E64-B366-246365425AB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2028</c:v>
                </c:pt>
                <c:pt idx="1">
                  <c:v>2027</c:v>
                </c:pt>
                <c:pt idx="2">
                  <c:v>2026</c:v>
                </c:pt>
                <c:pt idx="3">
                  <c:v>2025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5-6CB9-4E64-B366-246365425AB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2028</c:v>
                </c:pt>
                <c:pt idx="1">
                  <c:v>2027</c:v>
                </c:pt>
                <c:pt idx="2">
                  <c:v>2026</c:v>
                </c:pt>
                <c:pt idx="3">
                  <c:v>2025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6-6CB9-4E64-B366-246365425A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47769856"/>
        <c:axId val="47804416"/>
      </c:barChart>
      <c:catAx>
        <c:axId val="47769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7804416"/>
        <c:crosses val="autoZero"/>
        <c:auto val="1"/>
        <c:lblAlgn val="ctr"/>
        <c:lblOffset val="100"/>
        <c:noMultiLvlLbl val="0"/>
      </c:catAx>
      <c:valAx>
        <c:axId val="47804416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47769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01469681431749"/>
          <c:y val="0.14734132410254241"/>
          <c:w val="0.75271626323660101"/>
          <c:h val="0.8093816204720644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40267997804558531"/>
                  <c:y val="-1.032448137772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93-4D74-96A0-3E626B3DA055}"/>
                </c:ext>
              </c:extLst>
            </c:dLbl>
            <c:dLbl>
              <c:idx val="1"/>
              <c:layout>
                <c:manualLayout>
                  <c:x val="0.43560502476060381"/>
                  <c:y val="-4.731999300330863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93-4D74-96A0-3E626B3DA055}"/>
                </c:ext>
              </c:extLst>
            </c:dLbl>
            <c:dLbl>
              <c:idx val="2"/>
              <c:layout>
                <c:manualLayout>
                  <c:x val="0.44218803393048828"/>
                  <c:y val="5.16224068886240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93-4D74-96A0-3E626B3DA055}"/>
                </c:ext>
              </c:extLst>
            </c:dLbl>
            <c:dLbl>
              <c:idx val="3"/>
              <c:layout>
                <c:manualLayout>
                  <c:x val="0.41850299266964147"/>
                  <c:y val="-2.365999650165429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93-4D74-96A0-3E626B3DA0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2028</c:v>
                </c:pt>
                <c:pt idx="1">
                  <c:v>2027</c:v>
                </c:pt>
                <c:pt idx="2">
                  <c:v>2026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0.0</c:formatCode>
                <c:ptCount val="4"/>
                <c:pt idx="0">
                  <c:v>31.4</c:v>
                </c:pt>
                <c:pt idx="1">
                  <c:v>52.5</c:v>
                </c:pt>
                <c:pt idx="2">
                  <c:v>48.1</c:v>
                </c:pt>
                <c:pt idx="3">
                  <c:v>41.2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93-4D74-96A0-3E626B3DA0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47864448"/>
        <c:axId val="47878528"/>
      </c:barChart>
      <c:catAx>
        <c:axId val="47864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7878528"/>
        <c:crosses val="autoZero"/>
        <c:auto val="1"/>
        <c:lblAlgn val="ctr"/>
        <c:lblOffset val="100"/>
        <c:noMultiLvlLbl val="0"/>
      </c:catAx>
      <c:valAx>
        <c:axId val="4787852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47864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86025702476218E-2"/>
          <c:y val="0.14128074959525869"/>
          <c:w val="0.97458745775528666"/>
          <c:h val="0.747443928090838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Лист1!$A$3:$A$7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Лист1!$B$3:$B$7</c:f>
              <c:numCache>
                <c:formatCode>0.0</c:formatCode>
                <c:ptCount val="5"/>
                <c:pt idx="0">
                  <c:v>814</c:v>
                </c:pt>
                <c:pt idx="1">
                  <c:v>908.3</c:v>
                </c:pt>
                <c:pt idx="2" formatCode="General">
                  <c:v>1000.1</c:v>
                </c:pt>
                <c:pt idx="3" formatCode="General">
                  <c:v>1092.5999999999999</c:v>
                </c:pt>
                <c:pt idx="4" formatCode="General">
                  <c:v>1193.5999999999999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43-4724-BA33-F172A9E7FD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765504"/>
        <c:axId val="85771392"/>
      </c:barChart>
      <c:catAx>
        <c:axId val="85765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5771392"/>
        <c:crosses val="autoZero"/>
        <c:auto val="1"/>
        <c:lblAlgn val="ctr"/>
        <c:lblOffset val="100"/>
        <c:noMultiLvlLbl val="0"/>
      </c:catAx>
      <c:valAx>
        <c:axId val="857713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85765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590499274517"/>
          <c:y val="0.15250357677528975"/>
          <c:w val="0.7688903666488609"/>
          <c:h val="0.8093816204720644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C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43585066959195712"/>
                  <c:y val="-1.0324425652229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EB-41E8-8C76-8113F9088656}"/>
                </c:ext>
              </c:extLst>
            </c:dLbl>
            <c:dLbl>
              <c:idx val="1"/>
              <c:layout>
                <c:manualLayout>
                  <c:x val="0.43621688234466416"/>
                  <c:y val="-1.5804597105145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EB-41E8-8C76-8113F9088656}"/>
                </c:ext>
              </c:extLst>
            </c:dLbl>
            <c:dLbl>
              <c:idx val="2"/>
              <c:layout>
                <c:manualLayout>
                  <c:x val="0.42928696899411289"/>
                  <c:y val="-1.0642176869619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EB-41E8-8C76-8113F9088656}"/>
                </c:ext>
              </c:extLst>
            </c:dLbl>
            <c:dLbl>
              <c:idx val="3"/>
              <c:layout>
                <c:manualLayout>
                  <c:x val="0.41272986099383685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EB-41E8-8C76-8113F90886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2028</c:v>
                </c:pt>
                <c:pt idx="1">
                  <c:v>2027</c:v>
                </c:pt>
                <c:pt idx="2">
                  <c:v>2026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0.0</c:formatCode>
                <c:ptCount val="4"/>
                <c:pt idx="0">
                  <c:v>31.4</c:v>
                </c:pt>
                <c:pt idx="1">
                  <c:v>31.4</c:v>
                </c:pt>
                <c:pt idx="2">
                  <c:v>31.4</c:v>
                </c:pt>
                <c:pt idx="3">
                  <c:v>27.6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EB-41E8-8C76-8113F908865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2028</c:v>
                </c:pt>
                <c:pt idx="1">
                  <c:v>2027</c:v>
                </c:pt>
                <c:pt idx="2">
                  <c:v>2026</c:v>
                </c:pt>
                <c:pt idx="3">
                  <c:v>2025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5-62EB-41E8-8C76-8113F908865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2028</c:v>
                </c:pt>
                <c:pt idx="1">
                  <c:v>2027</c:v>
                </c:pt>
                <c:pt idx="2">
                  <c:v>2026</c:v>
                </c:pt>
                <c:pt idx="3">
                  <c:v>2025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6-62EB-41E8-8C76-8113F90886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47682304"/>
        <c:axId val="47683840"/>
      </c:barChart>
      <c:catAx>
        <c:axId val="47682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7683840"/>
        <c:crosses val="autoZero"/>
        <c:auto val="1"/>
        <c:lblAlgn val="ctr"/>
        <c:lblOffset val="100"/>
        <c:noMultiLvlLbl val="0"/>
      </c:catAx>
      <c:valAx>
        <c:axId val="47683840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47682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046621614159979"/>
          <c:w val="0.90455117275831554"/>
          <c:h val="0.822495515306855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1D2-4A86-A47D-A55C503AC6C4}"/>
              </c:ext>
            </c:extLst>
          </c:dPt>
          <c:dPt>
            <c:idx val="1"/>
            <c:bubble3D val="0"/>
            <c:explosion val="27"/>
            <c:spPr>
              <a:solidFill>
                <a:schemeClr val="accent3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1D2-4A86-A47D-A55C503AC6C4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10.4</c:v>
                </c:pt>
                <c:pt idx="1">
                  <c:v>89.6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D2-4A86-A47D-A55C503AC6C4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137816372439108E-2"/>
          <c:y val="0.15004716049204481"/>
          <c:w val="0.93486218362756057"/>
          <c:h val="0.848289373088685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6C8-4B81-8A69-6464727FC1F7}"/>
              </c:ext>
            </c:extLst>
          </c:dPt>
          <c:dPt>
            <c:idx val="1"/>
            <c:bubble3D val="0"/>
            <c:explosion val="14"/>
            <c:spPr>
              <a:solidFill>
                <a:schemeClr val="accent3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6C8-4B81-8A69-6464727FC1F7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90.2</c:v>
                </c:pt>
                <c:pt idx="1">
                  <c:v>9.8000000000000007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C8-4B81-8A69-6464727FC1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05123224619251"/>
          <c:y val="0.10572250372502839"/>
          <c:w val="0.52528416790691701"/>
          <c:h val="0.8942774962749714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2"/>
          <c:dPt>
            <c:idx val="0"/>
            <c:bubble3D val="0"/>
            <c:spPr>
              <a:solidFill>
                <a:schemeClr val="accent3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49-4EA8-91AD-F56D7B216A79}"/>
              </c:ext>
            </c:extLst>
          </c:dPt>
          <c:dPt>
            <c:idx val="1"/>
            <c:bubble3D val="0"/>
            <c:spPr>
              <a:solidFill>
                <a:schemeClr val="accent3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49-4EA8-91AD-F56D7B216A79}"/>
              </c:ext>
            </c:extLst>
          </c:dPt>
          <c:dLbls>
            <c:dLbl>
              <c:idx val="0"/>
              <c:layout>
                <c:manualLayout>
                  <c:x val="-0.47932872948026284"/>
                  <c:y val="-0.618818621433456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1163,2</a:t>
                    </a:r>
                  </a:p>
                  <a:p>
                    <a:pPr>
                      <a:defRPr sz="12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млн. руб.</a:t>
                    </a:r>
                  </a:p>
                </c:rich>
              </c:tx>
              <c:spPr>
                <a:noFill/>
                <a:ln>
                  <a:solidFill>
                    <a:schemeClr val="bg2">
                      <a:lumMod val="50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491536182818449"/>
                      <c:h val="0.356821545210081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349-4EA8-91AD-F56D7B216A79}"/>
                </c:ext>
              </c:extLst>
            </c:dLbl>
            <c:dLbl>
              <c:idx val="1"/>
              <c:layout>
                <c:manualLayout>
                  <c:x val="0.48931572572694804"/>
                  <c:y val="4.94715648473296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135,7</a:t>
                    </a:r>
                  </a:p>
                  <a:p>
                    <a:pPr>
                      <a:defRPr sz="12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600" dirty="0" err="1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млн.руб</a:t>
                    </a:r>
                    <a:r>
                      <a: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.</a:t>
                    </a:r>
                  </a:p>
                </c:rich>
              </c:tx>
              <c:spPr>
                <a:noFill/>
                <a:ln>
                  <a:solidFill>
                    <a:schemeClr val="bg2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65875060192694"/>
                      <c:h val="0.343970406819479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349-4EA8-91AD-F56D7B216A79}"/>
                </c:ext>
              </c:extLst>
            </c:dLbl>
            <c:spPr>
              <a:noFill/>
              <a:ln>
                <a:solidFill>
                  <a:schemeClr val="bg2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89.6</c:v>
                </c:pt>
                <c:pt idx="1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49-4EA8-91AD-F56D7B216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dirty="0" smtClean="0">
                <a:solidFill>
                  <a:schemeClr val="tx1"/>
                </a:solidFill>
              </a:rPr>
              <a:t>2027 </a:t>
            </a:r>
            <a:r>
              <a:rPr lang="ru-RU" dirty="0">
                <a:solidFill>
                  <a:schemeClr val="tx1"/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0.33645037415996742"/>
          <c:y val="7.86838931385993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5145083662876344"/>
          <c:y val="0.33960762132659966"/>
          <c:w val="0.47450396871250761"/>
          <c:h val="0.6167909336459821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explosion val="12"/>
            <c:spPr>
              <a:solidFill>
                <a:schemeClr val="accent3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5FDF-479B-8EA3-121BEE4DEFF2}"/>
              </c:ext>
            </c:extLst>
          </c:dPt>
          <c:dPt>
            <c:idx val="1"/>
            <c:bubble3D val="0"/>
            <c:spPr>
              <a:solidFill>
                <a:schemeClr val="accent3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5FDF-479B-8EA3-121BEE4DEFF2}"/>
              </c:ext>
            </c:extLst>
          </c:dPt>
          <c:dLbls>
            <c:dLbl>
              <c:idx val="0"/>
              <c:layout>
                <c:manualLayout>
                  <c:x val="-0.5602619660594359"/>
                  <c:y val="-0.5859150166638199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dirty="0" smtClean="0"/>
                      <a:t>995,2</a:t>
                    </a:r>
                    <a:endParaRPr lang="ru-RU" dirty="0"/>
                  </a:p>
                  <a:p>
                    <a:pPr>
                      <a:defRPr sz="1200"/>
                    </a:pPr>
                    <a:r>
                      <a:rPr lang="ru-RU" dirty="0" err="1"/>
                      <a:t>млн.руб</a:t>
                    </a:r>
                    <a:r>
                      <a:rPr lang="ru-RU" dirty="0"/>
                      <a:t>.</a:t>
                    </a:r>
                  </a:p>
                </c:rich>
              </c:tx>
              <c:spPr>
                <a:noFill/>
                <a:ln>
                  <a:solidFill>
                    <a:schemeClr val="bg2">
                      <a:lumMod val="50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932550086457259"/>
                      <c:h val="0.312409647760503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FDF-479B-8EA3-121BEE4DEFF2}"/>
                </c:ext>
              </c:extLst>
            </c:dLbl>
            <c:dLbl>
              <c:idx val="1"/>
              <c:layout>
                <c:manualLayout>
                  <c:x val="0.51424127632684946"/>
                  <c:y val="8.943510379804635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200" dirty="0" smtClean="0">
                        <a:solidFill>
                          <a:schemeClr val="tx1"/>
                        </a:solidFill>
                      </a:rPr>
                      <a:t>121,3</a:t>
                    </a:r>
                  </a:p>
                  <a:p>
                    <a:pPr>
                      <a:defRPr sz="1200"/>
                    </a:pPr>
                    <a:r>
                      <a:rPr lang="ru-RU" sz="1200" dirty="0" err="1" smtClean="0">
                        <a:solidFill>
                          <a:schemeClr val="tx1"/>
                        </a:solidFill>
                      </a:rPr>
                      <a:t>млн.руб</a:t>
                    </a:r>
                    <a:r>
                      <a:rPr lang="ru-RU" sz="1200" dirty="0" smtClean="0">
                        <a:solidFill>
                          <a:schemeClr val="tx1"/>
                        </a:solidFill>
                      </a:rPr>
                      <a:t>.</a:t>
                    </a:r>
                  </a:p>
                </c:rich>
              </c:tx>
              <c:spPr>
                <a:noFill/>
                <a:ln>
                  <a:solidFill>
                    <a:schemeClr val="bg2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32716506291636"/>
                      <c:h val="0.31043155989319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FDF-479B-8EA3-121BEE4DEF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89.1</c:v>
                </c:pt>
                <c:pt idx="1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DF-479B-8EA3-121BEE4DEF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10000" cap="flat" cmpd="sng" algn="ctr">
      <a:noFill/>
      <a:prstDash val="solid"/>
    </a:ln>
    <a:effectLst/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dirty="0" smtClean="0">
                <a:solidFill>
                  <a:schemeClr val="tx1"/>
                </a:solidFill>
              </a:rPr>
              <a:t>2028 </a:t>
            </a:r>
            <a:r>
              <a:rPr lang="ru-RU" dirty="0">
                <a:solidFill>
                  <a:schemeClr val="tx1"/>
                </a:solidFill>
              </a:rPr>
              <a:t>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9700333385782896"/>
          <c:y val="0.22813068214589979"/>
          <c:w val="0.40599361630698977"/>
          <c:h val="0.6758017528548441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7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A5C-4D00-991B-7B3EF661911A}"/>
              </c:ext>
            </c:extLst>
          </c:dPt>
          <c:dPt>
            <c:idx val="1"/>
            <c:bubble3D val="0"/>
            <c:explosion val="16"/>
            <c:spPr>
              <a:solidFill>
                <a:schemeClr val="accent3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A5C-4D00-991B-7B3EF661911A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88.5</c:v>
                </c:pt>
                <c:pt idx="1">
                  <c:v>11.5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5C-4D00-991B-7B3EF66191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10000" cap="flat" cmpd="sng" algn="ctr">
      <a:noFill/>
      <a:prstDash val="solid"/>
    </a:ln>
    <a:effectLst/>
  </c:spPr>
  <c:txPr>
    <a:bodyPr/>
    <a:lstStyle/>
    <a:p>
      <a:pPr>
        <a:defRPr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103851232106087E-2"/>
          <c:y val="6.1982597152162665E-2"/>
          <c:w val="0.8737922975357878"/>
          <c:h val="0.715419079360500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560-4A4A-99DC-B971030977F5}"/>
              </c:ext>
            </c:extLst>
          </c:dPt>
          <c:dLbls>
            <c:dLbl>
              <c:idx val="0"/>
              <c:layout>
                <c:manualLayout>
                  <c:x val="-4.6673812714816215E-2"/>
                  <c:y val="-0.3825841565360473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100" b="1" dirty="0" smtClean="0">
                        <a:solidFill>
                          <a:srgbClr val="000000"/>
                        </a:solidFill>
                      </a:rPr>
                      <a:t>587158,6</a:t>
                    </a:r>
                  </a:p>
                  <a:p>
                    <a:pPr>
                      <a:defRPr sz="1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endParaRPr lang="en-US" sz="1100" b="1" dirty="0">
                      <a:solidFill>
                        <a:srgbClr val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412432678309033"/>
                      <c:h val="0.214013336171632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560-4A4A-99DC-B971030977F5}"/>
                </c:ext>
              </c:extLst>
            </c:dLbl>
            <c:dLbl>
              <c:idx val="1"/>
              <c:layout>
                <c:manualLayout>
                  <c:x val="-2.5869868746699696E-2"/>
                  <c:y val="-0.3919854422018901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200" b="1" dirty="0" smtClean="0">
                        <a:solidFill>
                          <a:srgbClr val="000000"/>
                        </a:solidFill>
                      </a:rPr>
                      <a:t>603679,7</a:t>
                    </a:r>
                  </a:p>
                  <a:p>
                    <a:pPr>
                      <a:defRPr sz="1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endParaRPr lang="en-US" sz="1200" b="1" dirty="0">
                      <a:solidFill>
                        <a:srgbClr val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30911491541057"/>
                      <c:h val="0.165147017514557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560-4A4A-99DC-B971030977F5}"/>
                </c:ext>
              </c:extLst>
            </c:dLbl>
            <c:dLbl>
              <c:idx val="2"/>
              <c:layout>
                <c:manualLayout>
                  <c:x val="6.0289973096515258E-2"/>
                  <c:y val="-0.458668459069138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200" b="1" dirty="0" smtClean="0">
                        <a:solidFill>
                          <a:srgbClr val="000000"/>
                        </a:solidFill>
                      </a:rPr>
                      <a:t>615561,3</a:t>
                    </a:r>
                  </a:p>
                  <a:p>
                    <a:pPr>
                      <a:defRPr sz="1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endParaRPr lang="en-US" b="1" dirty="0">
                      <a:solidFill>
                        <a:srgbClr val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30911491541057"/>
                      <c:h val="0.148758233165190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560-4A4A-99DC-B971030977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587158.6</c:v>
                </c:pt>
                <c:pt idx="1">
                  <c:v>603679.69999999995</c:v>
                </c:pt>
                <c:pt idx="2" formatCode="General">
                  <c:v>615561.30000000005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60-4A4A-99DC-B971030977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1606528"/>
        <c:axId val="101608064"/>
      </c:barChart>
      <c:catAx>
        <c:axId val="10160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101608064"/>
        <c:crosses val="autoZero"/>
        <c:auto val="1"/>
        <c:lblAlgn val="ctr"/>
        <c:lblOffset val="100"/>
        <c:noMultiLvlLbl val="0"/>
      </c:catAx>
      <c:valAx>
        <c:axId val="10160806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0160652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2.1</c:v>
                </c:pt>
                <c:pt idx="1">
                  <c:v>2.1</c:v>
                </c:pt>
                <c:pt idx="2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70-4F19-B5FC-D27D1C4BE5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08628608"/>
        <c:axId val="108630400"/>
      </c:barChart>
      <c:catAx>
        <c:axId val="108628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8630400"/>
        <c:crosses val="autoZero"/>
        <c:auto val="1"/>
        <c:lblAlgn val="ctr"/>
        <c:lblOffset val="100"/>
        <c:noMultiLvlLbl val="0"/>
      </c:catAx>
      <c:valAx>
        <c:axId val="1086304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8628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47966257345723E-2"/>
          <c:y val="8.4866893809146846E-2"/>
          <c:w val="0.96219529768497081"/>
          <c:h val="0.773768447057153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AB-4A49-8A61-3EBF0B370D0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20,4</a:t>
                    </a:r>
                    <a:endParaRPr lang="en-US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AB-4A49-8A61-3EBF0B370D0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10,3</a:t>
                    </a:r>
                    <a:endParaRPr lang="en-US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AB-4A49-8A61-3EBF0B370D0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20,4</a:t>
                    </a:r>
                    <a:endParaRPr lang="en-US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AB-4A49-8A61-3EBF0B370D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20.399999999999999</c:v>
                </c:pt>
                <c:pt idx="1">
                  <c:v>10.3</c:v>
                </c:pt>
                <c:pt idx="2">
                  <c:v>20.399999999999999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AB-4A49-8A61-3EBF0B370D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400512"/>
        <c:axId val="54402048"/>
      </c:barChart>
      <c:catAx>
        <c:axId val="5440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4402048"/>
        <c:crosses val="autoZero"/>
        <c:auto val="1"/>
        <c:lblAlgn val="ctr"/>
        <c:lblOffset val="100"/>
        <c:noMultiLvlLbl val="0"/>
      </c:catAx>
      <c:valAx>
        <c:axId val="5440204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5440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326728273094728E-2"/>
          <c:y val="2.2707569369282043E-2"/>
          <c:w val="0.91867327172690527"/>
          <c:h val="0.691621153133521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/>
                </a:gs>
                <a:gs pos="90000">
                  <a:schemeClr val="accent1">
                    <a:shade val="100000"/>
                    <a:satMod val="105000"/>
                  </a:schemeClr>
                </a:gs>
                <a:gs pos="100000">
                  <a:schemeClr val="accent1">
                    <a:shade val="80000"/>
                    <a:satMod val="12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extrusionH="12700" contourW="25400" prstMaterial="flat">
              <a:bevelT w="63500" h="152400" prst="angle"/>
              <a:contourClr>
                <a:scrgbClr r="0" g="0" b="0">
                  <a:shade val="27000"/>
                  <a:satMod val="120000"/>
                </a:scrgbClr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0.244089868592804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24-419A-B549-13815329A4B7}"/>
                </c:ext>
              </c:extLst>
            </c:dLbl>
            <c:dLbl>
              <c:idx val="1"/>
              <c:layout>
                <c:manualLayout>
                  <c:x val="-4.6916886366377662E-3"/>
                  <c:y val="0.210992937258186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24-419A-B549-13815329A4B7}"/>
                </c:ext>
              </c:extLst>
            </c:dLbl>
            <c:dLbl>
              <c:idx val="2"/>
              <c:layout>
                <c:manualLayout>
                  <c:x val="1.1729175705160679E-3"/>
                  <c:y val="0.20685614659855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24-419A-B549-13815329A4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44.2</c:v>
                </c:pt>
                <c:pt idx="1">
                  <c:v>47.9</c:v>
                </c:pt>
                <c:pt idx="2">
                  <c:v>42.2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24-419A-B549-13815329A4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33379968"/>
        <c:axId val="133381504"/>
      </c:barChart>
      <c:catAx>
        <c:axId val="13337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3381504"/>
        <c:crosses val="autoZero"/>
        <c:auto val="1"/>
        <c:lblAlgn val="ctr"/>
        <c:lblOffset val="100"/>
        <c:noMultiLvlLbl val="0"/>
      </c:catAx>
      <c:valAx>
        <c:axId val="133381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3379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572062068171251E-2"/>
          <c:y val="4.8229880949721908E-2"/>
          <c:w val="0.92883030925482168"/>
          <c:h val="0.7028694169588962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 Y</c:v>
                </c:pt>
              </c:strCache>
            </c:strRef>
          </c:tx>
          <c:spPr>
            <a:ln w="19050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dk1">
                  <a:tint val="88500"/>
                </a:schemeClr>
              </a:solidFill>
              <a:ln w="9525">
                <a:solidFill>
                  <a:schemeClr val="dk1">
                    <a:tint val="885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3643919510061314E-2"/>
                  <c:y val="-0.132377357366747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1D-4FAB-A629-8092621FF5F7}"/>
                </c:ext>
              </c:extLst>
            </c:dLbl>
            <c:dLbl>
              <c:idx val="1"/>
              <c:layout>
                <c:manualLayout>
                  <c:x val="-5.5555555555555552E-2"/>
                  <c:y val="-8.5099729735766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1D-4FAB-A629-8092621FF5F7}"/>
                </c:ext>
              </c:extLst>
            </c:dLbl>
            <c:dLbl>
              <c:idx val="2"/>
              <c:layout>
                <c:manualLayout>
                  <c:x val="-4.7619047619047693E-2"/>
                  <c:y val="-8.5099729735766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81D-4FAB-A629-8092621FF5F7}"/>
                </c:ext>
              </c:extLst>
            </c:dLbl>
            <c:dLbl>
              <c:idx val="3"/>
              <c:layout>
                <c:manualLayout>
                  <c:x val="-5.5555555555555698E-2"/>
                  <c:y val="-8.5099729735766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8A-4822-A4AF-AD41CD598ABB}"/>
                </c:ext>
              </c:extLst>
            </c:dLbl>
            <c:dLbl>
              <c:idx val="4"/>
              <c:layout>
                <c:manualLayout>
                  <c:x val="-4.7619047619047616E-2"/>
                  <c:y val="-7.5644204209570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8A-4822-A4AF-AD41CD598A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Лист1!$A$4:$A$8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Лист1!$B$4:$B$8</c:f>
              <c:numCache>
                <c:formatCode>0.0</c:formatCode>
                <c:ptCount val="5"/>
                <c:pt idx="0">
                  <c:v>72.599999999999994</c:v>
                </c:pt>
                <c:pt idx="1">
                  <c:v>102</c:v>
                </c:pt>
                <c:pt idx="2">
                  <c:v>102</c:v>
                </c:pt>
                <c:pt idx="3">
                  <c:v>102</c:v>
                </c:pt>
                <c:pt idx="4">
                  <c:v>102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81D-4FAB-A629-8092621FF5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67520"/>
        <c:axId val="43935616"/>
      </c:lineChart>
      <c:catAx>
        <c:axId val="4386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935616"/>
        <c:crosses val="autoZero"/>
        <c:auto val="1"/>
        <c:lblAlgn val="ctr"/>
        <c:lblOffset val="100"/>
        <c:noMultiLvlLbl val="1"/>
      </c:catAx>
      <c:valAx>
        <c:axId val="4393561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3867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490513836621372E-2"/>
          <c:y val="0.23950493237652903"/>
          <c:w val="0.84668613923062264"/>
          <c:h val="0.76049496686477414"/>
        </c:manualLayout>
      </c:layout>
      <c:pie3D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6C0-4756-A3D4-A7EA3F3FC76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6C0-4756-A3D4-A7EA3F3FC76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6C0-4756-A3D4-A7EA3F3FC76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6C0-4756-A3D4-A7EA3F3FC76E}"/>
              </c:ext>
            </c:extLst>
          </c:dPt>
          <c:dPt>
            <c:idx val="4"/>
            <c:bubble3D val="0"/>
            <c:explosion val="8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6C0-4756-A3D4-A7EA3F3FC76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6C0-4756-A3D4-A7EA3F3FC76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76C0-4756-A3D4-A7EA3F3FC76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76C0-4756-A3D4-A7EA3F3FC76E}"/>
              </c:ext>
            </c:extLst>
          </c:dPt>
          <c:dLbls>
            <c:dLbl>
              <c:idx val="0"/>
              <c:layout>
                <c:manualLayout>
                  <c:x val="-0.10979297528632653"/>
                  <c:y val="-4.946078006456783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сельское хозяйство -  </a:t>
                    </a:r>
                    <a:r>
                      <a:rPr lang="ru-RU" dirty="0" smtClean="0"/>
                      <a:t>4,0%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67337877355342"/>
                      <c:h val="0.160127401368557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6C0-4756-A3D4-A7EA3F3FC76E}"/>
                </c:ext>
              </c:extLst>
            </c:dLbl>
            <c:dLbl>
              <c:idx val="1"/>
              <c:layout>
                <c:manualLayout>
                  <c:x val="-7.889006897146009E-3"/>
                  <c:y val="-6.1490607820843944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лесное хозяйство -  </a:t>
                    </a:r>
                    <a:fld id="{B9A107E1-5EA2-42D7-84DA-5BAFC7CA32EA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12950885188668"/>
                      <c:h val="0.1595425005193993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6C0-4756-A3D4-A7EA3F3FC76E}"/>
                </c:ext>
              </c:extLst>
            </c:dLbl>
            <c:dLbl>
              <c:idx val="2"/>
              <c:layout>
                <c:manualLayout>
                  <c:x val="0.1188232182795072"/>
                  <c:y val="-1.9310953587656342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деятельность кафе, гостиниц, ресторанов - </a:t>
                    </a:r>
                    <a:fld id="{0FB18131-819A-460F-897B-3EF6DF31F7D6}" type="VALUE">
                      <a:rPr lang="ru-RU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87788426685187"/>
                      <c:h val="0.2059991268924863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6C0-4756-A3D4-A7EA3F3FC76E}"/>
                </c:ext>
              </c:extLst>
            </c:dLbl>
            <c:dLbl>
              <c:idx val="3"/>
              <c:layout>
                <c:manualLayout>
                  <c:x val="6.306304936153026E-2"/>
                  <c:y val="4.4756170150424691E-2"/>
                </c:manualLayout>
              </c:layout>
              <c:tx>
                <c:rich>
                  <a:bodyPr/>
                  <a:lstStyle/>
                  <a:p>
                    <a:r>
                      <a:rPr lang="ru-RU" baseline="0"/>
                      <a:t>строительство -  </a:t>
                    </a:r>
                    <a:fld id="{46B97F9B-507E-47E8-8EAB-CDC56B539E8C}" type="VALUE">
                      <a:rPr lang="en-US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6C0-4756-A3D4-A7EA3F3FC76E}"/>
                </c:ext>
              </c:extLst>
            </c:dLbl>
            <c:dLbl>
              <c:idx val="4"/>
              <c:layout>
                <c:manualLayout>
                  <c:x val="1.3421755001557645E-2"/>
                  <c:y val="4.7086681168131826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обрабатывающая промышленность - </a:t>
                    </a:r>
                    <a:fld id="{5DECC3D4-516F-40E7-AE62-1C5760024401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735815202897402"/>
                      <c:h val="0.23695136224065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6C0-4756-A3D4-A7EA3F3FC76E}"/>
                </c:ext>
              </c:extLst>
            </c:dLbl>
            <c:dLbl>
              <c:idx val="5"/>
              <c:layout>
                <c:manualLayout>
                  <c:x val="0.15316625232293532"/>
                  <c:y val="-0.15251810474701821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розничная торговля - </a:t>
                    </a:r>
                    <a:fld id="{1AF11EE5-26D8-4012-8392-FE4925DE9183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702699798971023"/>
                      <c:h val="0.14178033485850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76C0-4756-A3D4-A7EA3F3FC76E}"/>
                </c:ext>
              </c:extLst>
            </c:dLbl>
            <c:dLbl>
              <c:idx val="6"/>
              <c:layout>
                <c:manualLayout>
                  <c:x val="1.3649607315832727E-2"/>
                  <c:y val="-0.34503551354597661"/>
                </c:manualLayout>
              </c:layout>
              <c:tx>
                <c:rich>
                  <a:bodyPr/>
                  <a:lstStyle/>
                  <a:p>
                    <a:r>
                      <a:rPr lang="ru-RU" baseline="0"/>
                      <a:t>транспортировка и хранение -  </a:t>
                    </a:r>
                    <a:fld id="{1DFFEE48-06A0-4E2E-94CF-19489E39B258}" type="VALUE">
                      <a:rPr lang="en-US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76C0-4756-A3D4-A7EA3F3FC76E}"/>
                </c:ext>
              </c:extLst>
            </c:dLbl>
            <c:dLbl>
              <c:idx val="7"/>
              <c:layout>
                <c:manualLayout>
                  <c:x val="-8.265870191380241E-2"/>
                  <c:y val="-0.12929565395971146"/>
                </c:manualLayout>
              </c:layout>
              <c:tx>
                <c:rich>
                  <a:bodyPr/>
                  <a:lstStyle/>
                  <a:p>
                    <a:r>
                      <a:rPr lang="ru-RU" baseline="0"/>
                      <a:t>Прочие -  </a:t>
                    </a:r>
                    <a:fld id="{237BCE95-DBB6-4D2C-B33B-31AC655475F6}" type="VALUE">
                      <a:rPr lang="en-US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76C0-4756-A3D4-A7EA3F3FC7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Лист1!$C$7:$C$14</c:f>
              <c:numCache>
                <c:formatCode>0.0%</c:formatCode>
                <c:ptCount val="8"/>
                <c:pt idx="0" formatCode="0%">
                  <c:v>0.04</c:v>
                </c:pt>
                <c:pt idx="1">
                  <c:v>0.03</c:v>
                </c:pt>
                <c:pt idx="2">
                  <c:v>0.02</c:v>
                </c:pt>
                <c:pt idx="3">
                  <c:v>0.09</c:v>
                </c:pt>
                <c:pt idx="4">
                  <c:v>0.11</c:v>
                </c:pt>
                <c:pt idx="5">
                  <c:v>0.28000000000000003</c:v>
                </c:pt>
                <c:pt idx="6">
                  <c:v>0.28999999999999998</c:v>
                </c:pt>
                <c:pt idx="7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6C0-4756-A3D4-A7EA3F3FC7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875000419568952E-2"/>
          <c:y val="2.9136446631402679E-3"/>
          <c:w val="0.93157445766517311"/>
          <c:h val="0.737105678520253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88500"/>
                  </a:schemeClr>
                </a:gs>
                <a:gs pos="90000">
                  <a:schemeClr val="dk1">
                    <a:tint val="88500"/>
                    <a:shade val="100000"/>
                    <a:satMod val="105000"/>
                  </a:schemeClr>
                </a:gs>
                <a:gs pos="100000">
                  <a:schemeClr val="dk1">
                    <a:tint val="88500"/>
                    <a:shade val="80000"/>
                    <a:satMod val="12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extrusionH="12700" contourW="25400" prstMaterial="flat">
              <a:bevelT w="63500" h="152400" prst="angle"/>
              <a:contourClr>
                <a:scrgbClr r="0" g="0" b="0">
                  <a:shade val="27000"/>
                  <a:satMod val="12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Лист1!$A$3:$A$7</c:f>
              <c:strCache>
                <c:ptCount val="5"/>
                <c:pt idx="0">
                  <c:v>Бюджет 2024</c:v>
                </c:pt>
                <c:pt idx="1">
                  <c:v>Прогноз 2025</c:v>
                </c:pt>
                <c:pt idx="2">
                  <c:v>Прогноз 2026</c:v>
                </c:pt>
                <c:pt idx="3">
                  <c:v>Прогноз 2027</c:v>
                </c:pt>
                <c:pt idx="4">
                  <c:v>Прогноз 2028</c:v>
                </c:pt>
              </c:strCache>
            </c:strRef>
          </c:cat>
          <c:val>
            <c:numRef>
              <c:f>Лист1!$B$3:$B$7</c:f>
              <c:numCache>
                <c:formatCode>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D6-424A-A9C2-6B908A6416B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9136768"/>
        <c:axId val="69138304"/>
      </c:barChart>
      <c:catAx>
        <c:axId val="6913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9138304"/>
        <c:crosses val="autoZero"/>
        <c:auto val="1"/>
        <c:lblAlgn val="ctr"/>
        <c:lblOffset val="100"/>
        <c:noMultiLvlLbl val="0"/>
      </c:catAx>
      <c:valAx>
        <c:axId val="6913830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69136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2288661520700093"/>
          <c:y val="0.16833904734717664"/>
          <c:w val="0.2503540514882448"/>
          <c:h val="0.13692741020173441"/>
        </c:manualLayout>
      </c:layout>
      <c:overlay val="0"/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view3D>
      <c:rotX val="30"/>
      <c:rotY val="0"/>
      <c:rAngAx val="0"/>
    </c:view3D>
    <c:floor>
      <c:thickness val="0"/>
      <c:spPr>
        <a:noFill/>
        <a:ln w="1000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1000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165066186707039"/>
          <c:y val="0.21545692085146362"/>
          <c:w val="0.62553058389678251"/>
          <c:h val="0.56657596379942521"/>
        </c:manualLayout>
      </c:layout>
      <c:pie3DChart>
        <c:varyColors val="1"/>
        <c:ser>
          <c:idx val="0"/>
          <c:order val="0"/>
          <c:explosion val="8"/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prstMaterial="flat">
                <a:bevelT w="63500" h="152400" prst="angle"/>
                <a:contourClr>
                  <a:schemeClr val="dk1">
                    <a:shade val="27000"/>
                    <a:satMod val="12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893-4F01-A354-E90695EC6DFA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prstMaterial="flat">
                <a:bevelT w="63500" h="152400" prst="angle"/>
                <a:contourClr>
                  <a:schemeClr val="dk1">
                    <a:shade val="27000"/>
                    <a:satMod val="12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893-4F01-A354-E90695EC6DFA}"/>
              </c:ext>
            </c:extLst>
          </c:dPt>
          <c:dLbls>
            <c:dLbl>
              <c:idx val="0"/>
              <c:layout>
                <c:manualLayout>
                  <c:x val="0.42117861023772546"/>
                  <c:y val="-0.10925523325096256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>
                        <a:latin typeface="Times New Roman" pitchFamily="18" charset="0"/>
                        <a:cs typeface="Times New Roman" pitchFamily="18" charset="0"/>
                      </a:rPr>
                      <a:t>Бюджетные кредиты </a:t>
                    </a:r>
                    <a:r>
                      <a:rPr lang="ru-RU" sz="1200" baseline="0" dirty="0">
                        <a:latin typeface="Times New Roman" pitchFamily="18" charset="0"/>
                        <a:cs typeface="Times New Roman" pitchFamily="18" charset="0"/>
                      </a:rPr>
                      <a:t>от бюджетов других уровней бюджетной системы 
0,0 %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23462682663705"/>
                      <c:h val="0.552430380454489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893-4F01-A354-E90695EC6DFA}"/>
                </c:ext>
              </c:extLst>
            </c:dLbl>
            <c:dLbl>
              <c:idx val="1"/>
              <c:layout>
                <c:manualLayout>
                  <c:x val="-0.32090156502727862"/>
                  <c:y val="0.21419763509010173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Кредиты  банков</a:t>
                    </a:r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
0,0 %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93-4F01-A354-E90695EC6DFA}"/>
                </c:ext>
              </c:extLst>
            </c:dLbl>
            <c:dLbl>
              <c:idx val="2"/>
              <c:layout>
                <c:manualLayout>
                  <c:x val="0.38683825537547734"/>
                  <c:y val="0.7031173997821088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893-4F01-A354-E90695EC6D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1000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'[на 01.08.2020.xls]Лист1'!$B$5:$B$6</c:f>
              <c:strCache>
                <c:ptCount val="2"/>
                <c:pt idx="0">
                  <c:v>Договоры и соглашения о получении бюджетных кредитов от бюджетов других уровней бюджетной системы</c:v>
                </c:pt>
                <c:pt idx="1">
                  <c:v>Кредитные соглашения и договоры</c:v>
                </c:pt>
              </c:strCache>
            </c:strRef>
          </c:cat>
          <c:val>
            <c:numRef>
              <c:f>'[на 01.08.2020.xls]Лист1'!$C$5:$C$6</c:f>
              <c:numCache>
                <c:formatCode>#,##0.0_р_.</c:formatCode>
                <c:ptCount val="2"/>
                <c:pt idx="0">
                  <c:v>7000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893-4F01-A354-E90695EC6DF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10000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561651207731905E-2"/>
          <c:y val="0"/>
          <c:w val="0.92623645183202929"/>
          <c:h val="0.795063146276003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FC6-43BF-AC5F-A53B1CBED404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/>
              <a:scene3d>
                <a:camera prst="orthographicFront"/>
                <a:lightRig rig="harsh" dir="t">
                  <a:rot lat="0" lon="0" rev="3000000"/>
                </a:lightRig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FC6-43BF-AC5F-A53B1CBED404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FC6-43BF-AC5F-A53B1CBED404}"/>
              </c:ext>
            </c:extLst>
          </c:dPt>
          <c:dLbls>
            <c:dLbl>
              <c:idx val="0"/>
              <c:layout>
                <c:manualLayout>
                  <c:x val="-3.3028454403569336E-3"/>
                  <c:y val="0.278708431478690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C6-43BF-AC5F-A53B1CBED404}"/>
                </c:ext>
              </c:extLst>
            </c:dLbl>
            <c:dLbl>
              <c:idx val="1"/>
              <c:layout>
                <c:manualLayout>
                  <c:x val="-3.3028454403569336E-3"/>
                  <c:y val="0.3251598367251392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C6-43BF-AC5F-A53B1CBED404}"/>
                </c:ext>
              </c:extLst>
            </c:dLbl>
            <c:dLbl>
              <c:idx val="2"/>
              <c:layout>
                <c:manualLayout>
                  <c:x val="0"/>
                  <c:y val="0.2890309659779025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C6-43BF-AC5F-A53B1CBED404}"/>
                </c:ext>
              </c:extLst>
            </c:dLbl>
            <c:dLbl>
              <c:idx val="3"/>
              <c:layout>
                <c:manualLayout>
                  <c:x val="3.968253968253968E-3"/>
                  <c:y val="0.1703218192369777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C6-43BF-AC5F-A53B1CBED404}"/>
                </c:ext>
              </c:extLst>
            </c:dLbl>
            <c:dLbl>
              <c:idx val="4"/>
              <c:layout>
                <c:manualLayout>
                  <c:x val="0"/>
                  <c:y val="0.1703218192369777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C6-43BF-AC5F-A53B1CBED4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Лист1!$A$4:$A$8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Лист1!$B$4:$B$8</c:f>
              <c:numCache>
                <c:formatCode>General</c:formatCode>
                <c:ptCount val="5"/>
                <c:pt idx="0">
                  <c:v>5</c:v>
                </c:pt>
                <c:pt idx="1">
                  <c:v>5.0999999999999996</c:v>
                </c:pt>
                <c:pt idx="2">
                  <c:v>5.2</c:v>
                </c:pt>
                <c:pt idx="3">
                  <c:v>5.3</c:v>
                </c:pt>
                <c:pt idx="4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FC6-43BF-AC5F-A53B1CBED40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Лист1!$A$4:$A$8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Лист1!$C$4:$C$8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D-9FC6-43BF-AC5F-A53B1CBED4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4"/>
        <c:axId val="85856256"/>
        <c:axId val="99268864"/>
      </c:barChart>
      <c:catAx>
        <c:axId val="85856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99268864"/>
        <c:crosses val="autoZero"/>
        <c:auto val="1"/>
        <c:lblAlgn val="ctr"/>
        <c:lblOffset val="100"/>
        <c:noMultiLvlLbl val="0"/>
      </c:catAx>
      <c:valAx>
        <c:axId val="992688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5856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295393966862777E-3"/>
          <c:y val="5.5809530341560193E-2"/>
          <c:w val="0.99362457116450253"/>
          <c:h val="0.736778959508001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003691902458879E-3"/>
                  <c:y val="0.3081383394333182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400" b="1" dirty="0" smtClean="0">
                        <a:solidFill>
                          <a:schemeClr val="bg1"/>
                        </a:solidFill>
                      </a:rPr>
                      <a:t>1791,7</a:t>
                    </a:r>
                    <a:endParaRPr lang="en-US" sz="1400" b="1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51F-4B4C-83C4-6CF1ED94829C}"/>
                </c:ext>
              </c:extLst>
            </c:dLbl>
            <c:dLbl>
              <c:idx val="1"/>
              <c:layout>
                <c:manualLayout>
                  <c:x val="0"/>
                  <c:y val="0.261134185960439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400" b="1" dirty="0" smtClean="0">
                        <a:solidFill>
                          <a:schemeClr val="bg1"/>
                        </a:solidFill>
                      </a:rPr>
                      <a:t>1638,5</a:t>
                    </a:r>
                    <a:endParaRPr lang="en-US" sz="1400" b="1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1F-4B4C-83C4-6CF1ED94829C}"/>
                </c:ext>
              </c:extLst>
            </c:dLbl>
            <c:dLbl>
              <c:idx val="2"/>
              <c:layout>
                <c:manualLayout>
                  <c:x val="-2.8007383804917792E-3"/>
                  <c:y val="0.2872476045564831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51F-4B4C-83C4-6CF1ED94829C}"/>
                </c:ext>
              </c:extLst>
            </c:dLbl>
            <c:dLbl>
              <c:idx val="3"/>
              <c:layout>
                <c:manualLayout>
                  <c:x val="-1.0269255430488209E-16"/>
                  <c:y val="0.266356869679649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51F-4B4C-83C4-6CF1ED94829C}"/>
                </c:ext>
              </c:extLst>
            </c:dLbl>
            <c:dLbl>
              <c:idx val="4"/>
              <c:layout>
                <c:manualLayout>
                  <c:x val="-2.8007383804917792E-3"/>
                  <c:y val="0.33425175802936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51F-4B4C-83C4-6CF1ED9482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2024*</c:v>
                </c:pt>
                <c:pt idx="1">
                  <c:v>2025**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1791.7</c:v>
                </c:pt>
                <c:pt idx="1">
                  <c:v>1638.5</c:v>
                </c:pt>
                <c:pt idx="2">
                  <c:v>1296.9000000000001</c:v>
                </c:pt>
                <c:pt idx="3">
                  <c:v>1134.9000000000001</c:v>
                </c:pt>
                <c:pt idx="4">
                  <c:v>1195.5999999999999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51F-4B4C-83C4-6CF1ED9482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023616"/>
        <c:axId val="45025152"/>
      </c:barChart>
      <c:catAx>
        <c:axId val="4502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025152"/>
        <c:crosses val="autoZero"/>
        <c:auto val="1"/>
        <c:lblAlgn val="ctr"/>
        <c:lblOffset val="100"/>
        <c:noMultiLvlLbl val="0"/>
      </c:catAx>
      <c:valAx>
        <c:axId val="450251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5023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598679571685587E-2"/>
          <c:y val="5.2416214580798724E-2"/>
          <c:w val="0.95561942910271169"/>
          <c:h val="0.673041994750656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7541209465123673E-3"/>
                  <c:y val="0.301814417275433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16-4B39-AFDC-6F1BA648E80A}"/>
                </c:ext>
              </c:extLst>
            </c:dLbl>
            <c:dLbl>
              <c:idx val="1"/>
              <c:layout>
                <c:manualLayout>
                  <c:x val="-7.6580196846017419E-3"/>
                  <c:y val="0.241513921883487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16-4B39-AFDC-6F1BA648E80A}"/>
                </c:ext>
              </c:extLst>
            </c:dLbl>
            <c:dLbl>
              <c:idx val="2"/>
              <c:layout>
                <c:manualLayout>
                  <c:x val="3.8537773535831242E-3"/>
                  <c:y val="0.163545058733112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16-4B39-AFDC-6F1BA648E80A}"/>
                </c:ext>
              </c:extLst>
            </c:dLbl>
            <c:dLbl>
              <c:idx val="3"/>
              <c:layout>
                <c:manualLayout>
                  <c:x val="-1.4412558479175263E-3"/>
                  <c:y val="0.277129312702883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16-4B39-AFDC-6F1BA648E80A}"/>
                </c:ext>
              </c:extLst>
            </c:dLbl>
            <c:dLbl>
              <c:idx val="4"/>
              <c:layout>
                <c:manualLayout>
                  <c:x val="-1.3063973415099615E-3"/>
                  <c:y val="0.24053713476632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C16-4B39-AFDC-6F1BA648E8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2024*</c:v>
                </c:pt>
                <c:pt idx="1">
                  <c:v>2025**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105.3</c:v>
                </c:pt>
                <c:pt idx="1">
                  <c:v>97</c:v>
                </c:pt>
                <c:pt idx="2">
                  <c:v>77.599999999999994</c:v>
                </c:pt>
                <c:pt idx="3">
                  <c:v>68.400000000000006</c:v>
                </c:pt>
                <c:pt idx="4">
                  <c:v>72.5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16-4B39-AFDC-6F1BA648E8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892160"/>
        <c:axId val="44893696"/>
      </c:barChart>
      <c:catAx>
        <c:axId val="4489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4893696"/>
        <c:crosses val="autoZero"/>
        <c:auto val="1"/>
        <c:lblAlgn val="ctr"/>
        <c:lblOffset val="100"/>
        <c:noMultiLvlLbl val="0"/>
      </c:catAx>
      <c:valAx>
        <c:axId val="4489369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489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748559676348819E-2"/>
          <c:y val="0.10536655049230699"/>
          <c:w val="0.9685027759606053"/>
          <c:h val="0.6883771140698096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61-402D-ADC3-2D85A110419F}"/>
                </c:ext>
              </c:extLst>
            </c:dLbl>
            <c:dLbl>
              <c:idx val="1"/>
              <c:layout>
                <c:manualLayout>
                  <c:x val="-2.8633840035812643E-3"/>
                  <c:y val="-6.053624823819833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61-402D-ADC3-2D85A110419F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61-402D-ADC3-2D85A110419F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61-402D-ADC3-2D85A110419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 sz="1600" baseline="0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1600" dirty="0" smtClean="0">
                        <a:latin typeface="Times New Roman" pitchFamily="18" charset="0"/>
                        <a:cs typeface="Times New Roman" pitchFamily="18" charset="0"/>
                      </a:rPr>
                      <a:t>1195,6</a:t>
                    </a:r>
                    <a:endParaRPr lang="en-US" sz="16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61-402D-ADC3-2D85A11041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2024*</c:v>
                </c:pt>
                <c:pt idx="1">
                  <c:v>2025**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1763.1</c:v>
                </c:pt>
                <c:pt idx="1">
                  <c:v>1641.5</c:v>
                </c:pt>
                <c:pt idx="2">
                  <c:v>1298.9000000000001</c:v>
                </c:pt>
                <c:pt idx="3">
                  <c:v>1134.9000000000001</c:v>
                </c:pt>
                <c:pt idx="4">
                  <c:v>1195.5999999999999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261-402D-ADC3-2D85A11041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987520"/>
        <c:axId val="44989056"/>
      </c:barChart>
      <c:catAx>
        <c:axId val="4498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4989056"/>
        <c:crosses val="autoZero"/>
        <c:auto val="1"/>
        <c:lblAlgn val="ctr"/>
        <c:lblOffset val="100"/>
        <c:noMultiLvlLbl val="0"/>
      </c:catAx>
      <c:valAx>
        <c:axId val="4498905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4987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509807578227209"/>
          <c:w val="1"/>
          <c:h val="0.6233882920130149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77,7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621-403C-A44E-1BFB759551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2024*</c:v>
                </c:pt>
                <c:pt idx="1">
                  <c:v>2025**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103.6</c:v>
                </c:pt>
                <c:pt idx="1">
                  <c:v>97.1</c:v>
                </c:pt>
                <c:pt idx="2">
                  <c:v>77.7</c:v>
                </c:pt>
                <c:pt idx="3" formatCode="0.0">
                  <c:v>68.400000000000006</c:v>
                </c:pt>
                <c:pt idx="4">
                  <c:v>72.5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21-403C-A44E-1BFB759551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5205376"/>
        <c:axId val="45206912"/>
      </c:barChart>
      <c:catAx>
        <c:axId val="4520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206912"/>
        <c:crosses val="autoZero"/>
        <c:auto val="1"/>
        <c:lblAlgn val="ctr"/>
        <c:lblOffset val="100"/>
        <c:noMultiLvlLbl val="0"/>
      </c:catAx>
      <c:valAx>
        <c:axId val="452069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520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8.xml><?xml version="1.0" encoding="utf-8"?>
<cs:chartStyle xmlns:cs="http://schemas.microsoft.com/office/drawing/2012/chartStyle" xmlns:a="http://schemas.openxmlformats.org/drawingml/2006/main" id="12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AC2220-A8B1-4DDE-A9D3-31D6D963874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8AD2FD-1555-402C-A588-19B8EBDFDF8B}">
      <dgm:prSet custT="1"/>
      <dgm:spPr/>
      <dgm:t>
        <a:bodyPr/>
        <a:lstStyle/>
        <a:p>
          <a:pPr rtl="0"/>
          <a:r>
            <a:rPr lang="ru-RU" sz="2400" b="1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БЕЗДЕФИЦИТНЫЙ БЮДЖЕТ</a:t>
          </a:r>
        </a:p>
        <a:p>
          <a:pPr rtl="0"/>
          <a:r>
            <a:rPr lang="ru-RU" sz="1800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доходы и расходы равны 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4BF95B-1FBE-4446-BA96-92981C636B24}" type="parTrans" cxnId="{A4D1ADAE-19F3-4A31-ADAF-5CC3EA22A54D}">
      <dgm:prSet/>
      <dgm:spPr/>
      <dgm:t>
        <a:bodyPr/>
        <a:lstStyle/>
        <a:p>
          <a:endParaRPr lang="ru-RU"/>
        </a:p>
      </dgm:t>
    </dgm:pt>
    <dgm:pt modelId="{8FCE1E40-99EB-487E-8578-212997AA3359}" type="sibTrans" cxnId="{A4D1ADAE-19F3-4A31-ADAF-5CC3EA22A54D}">
      <dgm:prSet/>
      <dgm:spPr/>
      <dgm:t>
        <a:bodyPr/>
        <a:lstStyle/>
        <a:p>
          <a:endParaRPr lang="ru-RU"/>
        </a:p>
      </dgm:t>
    </dgm:pt>
    <dgm:pt modelId="{53362861-B6F0-4841-980B-D15C783EF98B}">
      <dgm:prSet custT="1"/>
      <dgm:spPr/>
      <dgm:t>
        <a:bodyPr/>
        <a:lstStyle/>
        <a:p>
          <a:pPr rtl="0"/>
          <a:r>
            <a:rPr lang="ru-RU" sz="2400" b="1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ПРОФИЦИТ</a:t>
          </a:r>
        </a:p>
        <a:p>
          <a:pPr rtl="0"/>
          <a:r>
            <a:rPr lang="ru-RU" sz="1800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доходы превышают расходы можно накапливать резервы, погашать имеющиеся долги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2EDF71-C847-4F58-B35F-C0B3EDDD0FC7}" type="parTrans" cxnId="{BBD27FFA-01E5-4946-B37B-809F0876644C}">
      <dgm:prSet/>
      <dgm:spPr/>
      <dgm:t>
        <a:bodyPr/>
        <a:lstStyle/>
        <a:p>
          <a:endParaRPr lang="ru-RU"/>
        </a:p>
      </dgm:t>
    </dgm:pt>
    <dgm:pt modelId="{0119D66E-1005-4EB2-9509-F59AC0F4A808}" type="sibTrans" cxnId="{BBD27FFA-01E5-4946-B37B-809F0876644C}">
      <dgm:prSet/>
      <dgm:spPr/>
      <dgm:t>
        <a:bodyPr/>
        <a:lstStyle/>
        <a:p>
          <a:endParaRPr lang="ru-RU"/>
        </a:p>
      </dgm:t>
    </dgm:pt>
    <dgm:pt modelId="{CC7445BF-5425-4275-931C-4EAA0FDD95D6}">
      <dgm:prSet custT="1"/>
      <dgm:spPr/>
      <dgm:t>
        <a:bodyPr/>
        <a:lstStyle/>
        <a:p>
          <a:pPr rtl="0"/>
          <a:r>
            <a:rPr lang="ru-RU" sz="2400" b="1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ДЕФИЦИТ </a:t>
          </a:r>
        </a:p>
        <a:p>
          <a:pPr rtl="0"/>
          <a:r>
            <a:rPr lang="ru-RU" sz="1800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расходы превышают доходы необходимы источники покрытия дефицита, можно использовать остатки средств или привлечь средства в долг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85134F-7137-4B4A-9E0F-127BC13B2415}" type="parTrans" cxnId="{BE292718-5384-4B71-B767-EC1097C907E9}">
      <dgm:prSet/>
      <dgm:spPr/>
      <dgm:t>
        <a:bodyPr/>
        <a:lstStyle/>
        <a:p>
          <a:endParaRPr lang="ru-RU"/>
        </a:p>
      </dgm:t>
    </dgm:pt>
    <dgm:pt modelId="{D5813D14-A55C-4FF0-90B6-DF62752B6986}" type="sibTrans" cxnId="{BE292718-5384-4B71-B767-EC1097C907E9}">
      <dgm:prSet/>
      <dgm:spPr/>
      <dgm:t>
        <a:bodyPr/>
        <a:lstStyle/>
        <a:p>
          <a:endParaRPr lang="ru-RU"/>
        </a:p>
      </dgm:t>
    </dgm:pt>
    <dgm:pt modelId="{1E343B2D-7EB4-43F6-95CB-1FBEEC70E293}" type="pres">
      <dgm:prSet presAssocID="{1CAC2220-A8B1-4DDE-A9D3-31D6D963874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0941E1-8722-4A15-A4B4-21A00C03E47A}" type="pres">
      <dgm:prSet presAssocID="{608AD2FD-1555-402C-A588-19B8EBDFDF8B}" presName="linNode" presStyleCnt="0"/>
      <dgm:spPr/>
    </dgm:pt>
    <dgm:pt modelId="{ADBB50E8-8D6A-4147-80EB-9C4EE6522FF0}" type="pres">
      <dgm:prSet presAssocID="{608AD2FD-1555-402C-A588-19B8EBDFDF8B}" presName="parentText" presStyleLbl="node1" presStyleIdx="0" presStyleCnt="3" custScaleX="1870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B0F2FA-DEA0-4904-96A1-659819355415}" type="pres">
      <dgm:prSet presAssocID="{8FCE1E40-99EB-487E-8578-212997AA3359}" presName="sp" presStyleCnt="0"/>
      <dgm:spPr/>
    </dgm:pt>
    <dgm:pt modelId="{18692F85-4A4F-4D47-AC77-9E94FF1A0A02}" type="pres">
      <dgm:prSet presAssocID="{53362861-B6F0-4841-980B-D15C783EF98B}" presName="linNode" presStyleCnt="0"/>
      <dgm:spPr/>
    </dgm:pt>
    <dgm:pt modelId="{8ECCF25B-D4C4-48EC-A7C1-462CC21F2BA5}" type="pres">
      <dgm:prSet presAssocID="{53362861-B6F0-4841-980B-D15C783EF98B}" presName="parentText" presStyleLbl="node1" presStyleIdx="1" presStyleCnt="3" custScaleX="176230" custLinFactNeighborX="578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394D8-1A85-4B4E-9AF4-15C7340C4D28}" type="pres">
      <dgm:prSet presAssocID="{0119D66E-1005-4EB2-9509-F59AC0F4A808}" presName="sp" presStyleCnt="0"/>
      <dgm:spPr/>
    </dgm:pt>
    <dgm:pt modelId="{D20F201C-6706-4F5F-9390-5EF5440B4E75}" type="pres">
      <dgm:prSet presAssocID="{CC7445BF-5425-4275-931C-4EAA0FDD95D6}" presName="linNode" presStyleCnt="0"/>
      <dgm:spPr/>
    </dgm:pt>
    <dgm:pt modelId="{29EE3371-0D48-42A2-9411-58A019F8226A}" type="pres">
      <dgm:prSet presAssocID="{CC7445BF-5425-4275-931C-4EAA0FDD95D6}" presName="parentText" presStyleLbl="node1" presStyleIdx="2" presStyleCnt="3" custScaleX="164282" custLinFactNeighborX="15448" custLinFactNeighborY="9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86FADC-1ED1-4C93-AA08-6A1470E5FF1B}" type="presOf" srcId="{53362861-B6F0-4841-980B-D15C783EF98B}" destId="{8ECCF25B-D4C4-48EC-A7C1-462CC21F2BA5}" srcOrd="0" destOrd="0" presId="urn:microsoft.com/office/officeart/2005/8/layout/vList5"/>
    <dgm:cxn modelId="{A65A6C14-C91F-413F-B40F-D5CDF1F8EE94}" type="presOf" srcId="{1CAC2220-A8B1-4DDE-A9D3-31D6D9638748}" destId="{1E343B2D-7EB4-43F6-95CB-1FBEEC70E293}" srcOrd="0" destOrd="0" presId="urn:microsoft.com/office/officeart/2005/8/layout/vList5"/>
    <dgm:cxn modelId="{A4D1ADAE-19F3-4A31-ADAF-5CC3EA22A54D}" srcId="{1CAC2220-A8B1-4DDE-A9D3-31D6D9638748}" destId="{608AD2FD-1555-402C-A588-19B8EBDFDF8B}" srcOrd="0" destOrd="0" parTransId="{E44BF95B-1FBE-4446-BA96-92981C636B24}" sibTransId="{8FCE1E40-99EB-487E-8578-212997AA3359}"/>
    <dgm:cxn modelId="{BE292718-5384-4B71-B767-EC1097C907E9}" srcId="{1CAC2220-A8B1-4DDE-A9D3-31D6D9638748}" destId="{CC7445BF-5425-4275-931C-4EAA0FDD95D6}" srcOrd="2" destOrd="0" parTransId="{5285134F-7137-4B4A-9E0F-127BC13B2415}" sibTransId="{D5813D14-A55C-4FF0-90B6-DF62752B6986}"/>
    <dgm:cxn modelId="{ABCE8246-EEA7-490B-A8A6-4CCBE1A05E02}" type="presOf" srcId="{CC7445BF-5425-4275-931C-4EAA0FDD95D6}" destId="{29EE3371-0D48-42A2-9411-58A019F8226A}" srcOrd="0" destOrd="0" presId="urn:microsoft.com/office/officeart/2005/8/layout/vList5"/>
    <dgm:cxn modelId="{16E4E667-8C0A-4FA0-80DB-81E92321C88D}" type="presOf" srcId="{608AD2FD-1555-402C-A588-19B8EBDFDF8B}" destId="{ADBB50E8-8D6A-4147-80EB-9C4EE6522FF0}" srcOrd="0" destOrd="0" presId="urn:microsoft.com/office/officeart/2005/8/layout/vList5"/>
    <dgm:cxn modelId="{BBD27FFA-01E5-4946-B37B-809F0876644C}" srcId="{1CAC2220-A8B1-4DDE-A9D3-31D6D9638748}" destId="{53362861-B6F0-4841-980B-D15C783EF98B}" srcOrd="1" destOrd="0" parTransId="{792EDF71-C847-4F58-B35F-C0B3EDDD0FC7}" sibTransId="{0119D66E-1005-4EB2-9509-F59AC0F4A808}"/>
    <dgm:cxn modelId="{BFD4A71F-6D69-4A77-9CAE-FE649661C6DC}" type="presParOf" srcId="{1E343B2D-7EB4-43F6-95CB-1FBEEC70E293}" destId="{3C0941E1-8722-4A15-A4B4-21A00C03E47A}" srcOrd="0" destOrd="0" presId="urn:microsoft.com/office/officeart/2005/8/layout/vList5"/>
    <dgm:cxn modelId="{614B9D5E-24AD-48F6-BFBA-6A37AF9855A9}" type="presParOf" srcId="{3C0941E1-8722-4A15-A4B4-21A00C03E47A}" destId="{ADBB50E8-8D6A-4147-80EB-9C4EE6522FF0}" srcOrd="0" destOrd="0" presId="urn:microsoft.com/office/officeart/2005/8/layout/vList5"/>
    <dgm:cxn modelId="{0BBF3EC6-63B1-4D00-9A3F-5FA9E447553A}" type="presParOf" srcId="{1E343B2D-7EB4-43F6-95CB-1FBEEC70E293}" destId="{C6B0F2FA-DEA0-4904-96A1-659819355415}" srcOrd="1" destOrd="0" presId="urn:microsoft.com/office/officeart/2005/8/layout/vList5"/>
    <dgm:cxn modelId="{F3C7B55C-9063-4D38-919B-8674497CD374}" type="presParOf" srcId="{1E343B2D-7EB4-43F6-95CB-1FBEEC70E293}" destId="{18692F85-4A4F-4D47-AC77-9E94FF1A0A02}" srcOrd="2" destOrd="0" presId="urn:microsoft.com/office/officeart/2005/8/layout/vList5"/>
    <dgm:cxn modelId="{8540804A-8CDD-405F-84EA-7032A441EB5E}" type="presParOf" srcId="{18692F85-4A4F-4D47-AC77-9E94FF1A0A02}" destId="{8ECCF25B-D4C4-48EC-A7C1-462CC21F2BA5}" srcOrd="0" destOrd="0" presId="urn:microsoft.com/office/officeart/2005/8/layout/vList5"/>
    <dgm:cxn modelId="{F4C1FC29-7990-40BC-8B7A-25A7482864C5}" type="presParOf" srcId="{1E343B2D-7EB4-43F6-95CB-1FBEEC70E293}" destId="{324394D8-1A85-4B4E-9AF4-15C7340C4D28}" srcOrd="3" destOrd="0" presId="urn:microsoft.com/office/officeart/2005/8/layout/vList5"/>
    <dgm:cxn modelId="{4E6AD830-F125-467F-9BA0-C6325E46C09D}" type="presParOf" srcId="{1E343B2D-7EB4-43F6-95CB-1FBEEC70E293}" destId="{D20F201C-6706-4F5F-9390-5EF5440B4E75}" srcOrd="4" destOrd="0" presId="urn:microsoft.com/office/officeart/2005/8/layout/vList5"/>
    <dgm:cxn modelId="{B611CF4B-4DF3-40A5-9BE9-DEC264F936E4}" type="presParOf" srcId="{D20F201C-6706-4F5F-9390-5EF5440B4E75}" destId="{29EE3371-0D48-42A2-9411-58A019F8226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64FC6B-D482-4F24-B886-218D9ECF39D7}" type="doc">
      <dgm:prSet loTypeId="urn:microsoft.com/office/officeart/2008/layout/VerticalCurved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BB2856B-5F56-4628-BFC6-B787E8ACA4FA}">
      <dgm:prSet phldrT="[Текст]" custT="1"/>
      <dgm:spPr>
        <a:xfrm>
          <a:off x="756731" y="1936636"/>
          <a:ext cx="5952262" cy="887989"/>
        </a:xfrm>
        <a:prstGeom prst="rect">
          <a:avLst/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Рассмотрение проекта бюджета комитетами Совета депутатов Ковернинского муниципального округа. Принятие бюджета на заседании Совета депутатов Ковернинского муниципального округа</a:t>
          </a:r>
          <a:endParaRPr lang="ru-RU" sz="1600" dirty="0">
            <a:solidFill>
              <a:schemeClr val="tx1"/>
            </a:solidFill>
            <a:effectLst/>
            <a:latin typeface="Calibri"/>
            <a:ea typeface="+mn-ea"/>
            <a:cs typeface="+mn-cs"/>
          </a:endParaRPr>
        </a:p>
      </dgm:t>
    </dgm:pt>
    <dgm:pt modelId="{7623B5E5-176C-429B-B0D8-F1C7D8E31B1A}" type="parTrans" cxnId="{4F8951C5-F247-40FA-B4C6-DD6F63B1C151}">
      <dgm:prSet/>
      <dgm:spPr/>
      <dgm:t>
        <a:bodyPr/>
        <a:lstStyle/>
        <a:p>
          <a:endParaRPr lang="ru-RU"/>
        </a:p>
      </dgm:t>
    </dgm:pt>
    <dgm:pt modelId="{056B04C9-CCAF-46D1-9437-10BAF231A5FA}" type="sibTrans" cxnId="{4F8951C5-F247-40FA-B4C6-DD6F63B1C151}">
      <dgm:prSet/>
      <dgm:spPr>
        <a:xfrm>
          <a:off x="-8581576" y="-2154470"/>
          <a:ext cx="9087227" cy="16138492"/>
        </a:xfrm>
        <a:prstGeom prst="blockArc">
          <a:avLst>
            <a:gd name="adj1" fmla="val 18900000"/>
            <a:gd name="adj2" fmla="val 2700000"/>
            <a:gd name="adj3" fmla="val 190"/>
          </a:avLst>
        </a:prstGeom>
        <a:noFill/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ru-RU"/>
        </a:p>
      </dgm:t>
    </dgm:pt>
    <dgm:pt modelId="{3D700AA0-4750-4B09-AE78-70AF3BC8538B}">
      <dgm:prSet phldrT="[Текст]" custT="1"/>
      <dgm:spPr>
        <a:xfrm>
          <a:off x="1069735" y="3331508"/>
          <a:ext cx="5677905" cy="887989"/>
        </a:xfrm>
        <a:prstGeom prst="rect">
          <a:avLst/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Вступление в силу решения Совета депутатов о бюджете муниципального округа на очередной финансовый год и плановый период</a:t>
          </a:r>
          <a:endParaRPr lang="ru-RU" sz="1600" dirty="0">
            <a:solidFill>
              <a:schemeClr val="tx1"/>
            </a:solidFill>
            <a:effectLst/>
            <a:latin typeface="Calibri"/>
            <a:ea typeface="+mn-ea"/>
            <a:cs typeface="+mn-cs"/>
          </a:endParaRPr>
        </a:p>
      </dgm:t>
    </dgm:pt>
    <dgm:pt modelId="{5BDD1ACB-C2DA-419E-A4A1-8DA5BB0F7C5F}" type="parTrans" cxnId="{8B702797-8CD3-47E4-A1A5-2C60B20A8D50}">
      <dgm:prSet/>
      <dgm:spPr/>
      <dgm:t>
        <a:bodyPr/>
        <a:lstStyle/>
        <a:p>
          <a:endParaRPr lang="ru-RU"/>
        </a:p>
      </dgm:t>
    </dgm:pt>
    <dgm:pt modelId="{580FDDA9-AC70-4911-AB43-C6FD0E615C5C}" type="sibTrans" cxnId="{8B702797-8CD3-47E4-A1A5-2C60B20A8D50}">
      <dgm:prSet/>
      <dgm:spPr/>
      <dgm:t>
        <a:bodyPr/>
        <a:lstStyle/>
        <a:p>
          <a:endParaRPr lang="ru-RU"/>
        </a:p>
      </dgm:t>
    </dgm:pt>
    <dgm:pt modelId="{FAE110B8-8750-472C-8C56-C0BB358C65B3}">
      <dgm:prSet phldrT="[Текст]" custT="1"/>
      <dgm:spPr>
        <a:xfrm>
          <a:off x="1092598" y="4552964"/>
          <a:ext cx="5576956" cy="887989"/>
        </a:xfrm>
        <a:prstGeom prst="rect">
          <a:avLst/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Разработка основных показателей прогноза социально-экономического развития округа на </a:t>
          </a:r>
        </a:p>
        <a:p>
          <a:pPr>
            <a:lnSpc>
              <a:spcPct val="100000"/>
            </a:lnSpc>
            <a:spcAft>
              <a:spcPct val="35000"/>
            </a:spcAft>
          </a:pPr>
          <a:r>
            <a:rPr lang="ru-RU" sz="1600" b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трехлетний период</a:t>
          </a:r>
          <a:endParaRPr lang="ru-RU" sz="1600" b="0" dirty="0">
            <a:solidFill>
              <a:schemeClr val="tx1"/>
            </a:solidFill>
            <a:effectLst/>
            <a:latin typeface="Calibri"/>
            <a:ea typeface="+mn-ea"/>
            <a:cs typeface="+mn-cs"/>
          </a:endParaRPr>
        </a:p>
      </dgm:t>
    </dgm:pt>
    <dgm:pt modelId="{880C0E4C-E4D0-4ECF-8C0F-D443C658B9EC}" type="parTrans" cxnId="{C6C95A07-F8B5-4EAF-864A-6D7A0F72ADA7}">
      <dgm:prSet/>
      <dgm:spPr/>
      <dgm:t>
        <a:bodyPr/>
        <a:lstStyle/>
        <a:p>
          <a:endParaRPr lang="ru-RU"/>
        </a:p>
      </dgm:t>
    </dgm:pt>
    <dgm:pt modelId="{A3CA76DA-4CC7-46C4-8FBC-D452F5CFCC2E}" type="sibTrans" cxnId="{C6C95A07-F8B5-4EAF-864A-6D7A0F72ADA7}">
      <dgm:prSet/>
      <dgm:spPr/>
      <dgm:t>
        <a:bodyPr/>
        <a:lstStyle/>
        <a:p>
          <a:endParaRPr lang="ru-RU"/>
        </a:p>
      </dgm:t>
    </dgm:pt>
    <dgm:pt modelId="{C4B4CB77-56F8-442E-A8FA-BD1D1989730B}">
      <dgm:prSet/>
      <dgm:spPr>
        <a:xfrm>
          <a:off x="964356" y="6884683"/>
          <a:ext cx="5751742" cy="887989"/>
        </a:xfr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17B9BB8-C8C7-4092-B24E-6C9A7E189D99}" type="parTrans" cxnId="{B13494CA-7724-428F-B2C7-634ACBB4E8F3}">
      <dgm:prSet/>
      <dgm:spPr/>
      <dgm:t>
        <a:bodyPr/>
        <a:lstStyle/>
        <a:p>
          <a:endParaRPr lang="ru-RU"/>
        </a:p>
      </dgm:t>
    </dgm:pt>
    <dgm:pt modelId="{7AD65763-88BC-47FF-A0BC-038B7D4A79F2}" type="sibTrans" cxnId="{B13494CA-7724-428F-B2C7-634ACBB4E8F3}">
      <dgm:prSet/>
      <dgm:spPr/>
      <dgm:t>
        <a:bodyPr/>
        <a:lstStyle/>
        <a:p>
          <a:endParaRPr lang="ru-RU"/>
        </a:p>
      </dgm:t>
    </dgm:pt>
    <dgm:pt modelId="{21AB5F4D-594F-499E-B6EF-C85D6551B064}">
      <dgm:prSet custT="1"/>
      <dgm:spPr>
        <a:xfrm>
          <a:off x="677923" y="8389914"/>
          <a:ext cx="5952262" cy="887989"/>
        </a:xfr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Определение основных направлений бюджетной и налоговой политики на трехлетний период. Определение основных параметров бюджета</a:t>
          </a:r>
          <a:endParaRPr lang="ru-RU" sz="1600" dirty="0">
            <a:solidFill>
              <a:schemeClr val="tx1"/>
            </a:solidFill>
            <a:effectLst/>
            <a:latin typeface="Calibri"/>
            <a:ea typeface="+mn-ea"/>
            <a:cs typeface="+mn-cs"/>
          </a:endParaRPr>
        </a:p>
      </dgm:t>
    </dgm:pt>
    <dgm:pt modelId="{F39CE306-8BF1-41D6-B7F1-97C5BE985CC1}" type="parTrans" cxnId="{9DFC1F73-1B69-43FE-B9DC-377469CD00D6}">
      <dgm:prSet/>
      <dgm:spPr/>
      <dgm:t>
        <a:bodyPr/>
        <a:lstStyle/>
        <a:p>
          <a:endParaRPr lang="ru-RU"/>
        </a:p>
      </dgm:t>
    </dgm:pt>
    <dgm:pt modelId="{75CA8AF5-1431-452A-9C1C-F766B1939476}" type="sibTrans" cxnId="{9DFC1F73-1B69-43FE-B9DC-377469CD00D6}">
      <dgm:prSet/>
      <dgm:spPr/>
      <dgm:t>
        <a:bodyPr/>
        <a:lstStyle/>
        <a:p>
          <a:endParaRPr lang="ru-RU"/>
        </a:p>
      </dgm:t>
    </dgm:pt>
    <dgm:pt modelId="{92DEBCDF-1594-4CC9-BCBF-ECB16F374C67}">
      <dgm:prSet custT="1"/>
      <dgm:spPr/>
      <dgm:t>
        <a:bodyPr/>
        <a:lstStyle/>
        <a:p>
          <a:pPr algn="l"/>
          <a:r>
            <a:rPr lang="ru-RU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Работа субъектов бюджетного планирования по подготовке обоснований бюджетных ассигнований и бюджетных заявок. Формирование проекта бюджета муниципального округа</a:t>
          </a:r>
          <a:endParaRPr lang="ru-RU" sz="16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1C923C-F9A3-4529-96AC-FEE9057DE181}" type="parTrans" cxnId="{B00A44E9-A46C-486B-8F69-FB35BA939DFB}">
      <dgm:prSet/>
      <dgm:spPr/>
      <dgm:t>
        <a:bodyPr/>
        <a:lstStyle/>
        <a:p>
          <a:endParaRPr lang="ru-RU"/>
        </a:p>
      </dgm:t>
    </dgm:pt>
    <dgm:pt modelId="{3F63E655-D977-4A4A-A415-B3C9E766571A}" type="sibTrans" cxnId="{B00A44E9-A46C-486B-8F69-FB35BA939DFB}">
      <dgm:prSet/>
      <dgm:spPr/>
      <dgm:t>
        <a:bodyPr/>
        <a:lstStyle/>
        <a:p>
          <a:endParaRPr lang="ru-RU"/>
        </a:p>
      </dgm:t>
    </dgm:pt>
    <dgm:pt modelId="{08816028-6FCD-46AC-AF7B-DAE515A1F027}" type="pres">
      <dgm:prSet presAssocID="{3964FC6B-D482-4F24-B886-218D9ECF39D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7577C72-3918-4254-B284-39093CEB12D2}" type="pres">
      <dgm:prSet presAssocID="{3964FC6B-D482-4F24-B886-218D9ECF39D7}" presName="Name1" presStyleCnt="0"/>
      <dgm:spPr/>
    </dgm:pt>
    <dgm:pt modelId="{5BDA3AC1-5D4B-41AB-9250-A5E0FAC62E93}" type="pres">
      <dgm:prSet presAssocID="{3964FC6B-D482-4F24-B886-218D9ECF39D7}" presName="cycle" presStyleCnt="0"/>
      <dgm:spPr/>
    </dgm:pt>
    <dgm:pt modelId="{D39D7525-A818-48C1-8805-30FFEC1C1847}" type="pres">
      <dgm:prSet presAssocID="{3964FC6B-D482-4F24-B886-218D9ECF39D7}" presName="srcNode" presStyleLbl="node1" presStyleIdx="0" presStyleCnt="6"/>
      <dgm:spPr/>
    </dgm:pt>
    <dgm:pt modelId="{FF036637-61B4-41B1-A3CE-8B8FD2F2E5AA}" type="pres">
      <dgm:prSet presAssocID="{3964FC6B-D482-4F24-B886-218D9ECF39D7}" presName="conn" presStyleLbl="parChTrans1D2" presStyleIdx="0" presStyleCnt="1" custScaleX="85532" custScaleY="163348" custLinFactNeighborX="1021" custLinFactNeighborY="5142"/>
      <dgm:spPr/>
      <dgm:t>
        <a:bodyPr/>
        <a:lstStyle/>
        <a:p>
          <a:endParaRPr lang="ru-RU"/>
        </a:p>
      </dgm:t>
    </dgm:pt>
    <dgm:pt modelId="{401889B2-092F-458A-8F80-5F3F391DD25B}" type="pres">
      <dgm:prSet presAssocID="{3964FC6B-D482-4F24-B886-218D9ECF39D7}" presName="extraNode" presStyleLbl="node1" presStyleIdx="0" presStyleCnt="6"/>
      <dgm:spPr/>
    </dgm:pt>
    <dgm:pt modelId="{3513C1D9-DB94-4B88-9D83-18A8888F16E6}" type="pres">
      <dgm:prSet presAssocID="{3964FC6B-D482-4F24-B886-218D9ECF39D7}" presName="dstNode" presStyleLbl="node1" presStyleIdx="0" presStyleCnt="6"/>
      <dgm:spPr/>
    </dgm:pt>
    <dgm:pt modelId="{08A9EDD3-980A-4D7A-8790-277A48126641}" type="pres">
      <dgm:prSet presAssocID="{2BB2856B-5F56-4628-BFC6-B787E8ACA4FA}" presName="text_1" presStyleLbl="node1" presStyleIdx="0" presStyleCnt="6" custScaleX="87582" custScaleY="112168" custLinFactY="400000" custLinFactNeighborX="5913" custLinFactNeighborY="450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61950A-A266-49FD-A8E7-9767E3F04302}" type="pres">
      <dgm:prSet presAssocID="{2BB2856B-5F56-4628-BFC6-B787E8ACA4FA}" presName="accent_1" presStyleCnt="0"/>
      <dgm:spPr/>
    </dgm:pt>
    <dgm:pt modelId="{6162C08D-C9D4-4E2A-B093-00C6DEAB9E9C}" type="pres">
      <dgm:prSet presAssocID="{2BB2856B-5F56-4628-BFC6-B787E8ACA4FA}" presName="accentRepeatNode" presStyleLbl="solidFgAcc1" presStyleIdx="0" presStyleCnt="6" custScaleX="62987" custScaleY="62501" custLinFactNeighborX="4497" custLinFactNeighborY="24046"/>
      <dgm:spPr>
        <a:xfrm>
          <a:off x="0" y="2144109"/>
          <a:ext cx="699147" cy="69375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gm:spPr>
    </dgm:pt>
    <dgm:pt modelId="{81452E34-286D-49DA-8818-E1F099163DF3}" type="pres">
      <dgm:prSet presAssocID="{3D700AA0-4750-4B09-AE78-70AF3BC8538B}" presName="text_2" presStyleLbl="node1" presStyleIdx="1" presStyleCnt="6" custScaleX="108734" custLinFactY="-28195" custLinFactNeighborX="-10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114351-FD86-4141-823B-71439A73412C}" type="pres">
      <dgm:prSet presAssocID="{3D700AA0-4750-4B09-AE78-70AF3BC8538B}" presName="accent_2" presStyleCnt="0"/>
      <dgm:spPr/>
    </dgm:pt>
    <dgm:pt modelId="{6BCEFF7B-F291-4669-803D-9AE8E5BB5EA4}" type="pres">
      <dgm:prSet presAssocID="{3D700AA0-4750-4B09-AE78-70AF3BC8538B}" presName="accentRepeatNode" presStyleLbl="solidFgAcc1" presStyleIdx="1" presStyleCnt="6" custScaleX="65782" custScaleY="58171" custLinFactNeighborX="-49716" custLinFactNeighborY="30049"/>
      <dgm:spPr>
        <a:xfrm>
          <a:off x="0" y="3436881"/>
          <a:ext cx="667124" cy="7402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gm:spPr>
    </dgm:pt>
    <dgm:pt modelId="{A03BEBCF-30FC-4D8D-9BE5-FFDDD8E3CE67}" type="pres">
      <dgm:prSet presAssocID="{FAE110B8-8750-472C-8C56-C0BB358C65B3}" presName="text_3" presStyleLbl="node1" presStyleIdx="2" presStyleCnt="6" custScaleX="114099" custLinFactY="-22053" custLinFactNeighborX="-182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FC4F4F-C573-4197-96BD-6740210571AB}" type="pres">
      <dgm:prSet presAssocID="{FAE110B8-8750-472C-8C56-C0BB358C65B3}" presName="accent_3" presStyleCnt="0"/>
      <dgm:spPr/>
    </dgm:pt>
    <dgm:pt modelId="{27E2F13C-96DD-4C83-9744-2B31F64D4FBB}" type="pres">
      <dgm:prSet presAssocID="{FAE110B8-8750-472C-8C56-C0BB358C65B3}" presName="accentRepeatNode" presStyleLbl="solidFgAcc1" presStyleIdx="2" presStyleCnt="6" custScaleX="61518" custScaleY="59526" custLinFactNeighborX="-78127" custLinFactNeighborY="25425"/>
      <dgm:spPr>
        <a:xfrm>
          <a:off x="0" y="4792717"/>
          <a:ext cx="682841" cy="66073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gm:spPr>
    </dgm:pt>
    <dgm:pt modelId="{6FF3404D-0481-40AF-AE84-E87526477213}" type="pres">
      <dgm:prSet presAssocID="{92DEBCDF-1594-4CC9-BCBF-ECB16F374C67}" presName="text_4" presStyleLbl="node1" presStyleIdx="3" presStyleCnt="6" custScaleX="114197" custScaleY="124378" custLinFactNeighborX="-849" custLinFactNeighborY="57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0BB9A-F4D3-419D-A5F7-29D3C8918BAA}" type="pres">
      <dgm:prSet presAssocID="{92DEBCDF-1594-4CC9-BCBF-ECB16F374C67}" presName="accent_4" presStyleCnt="0"/>
      <dgm:spPr/>
    </dgm:pt>
    <dgm:pt modelId="{05AB5642-A3B9-450A-8788-1EA5D9DACD42}" type="pres">
      <dgm:prSet presAssocID="{92DEBCDF-1594-4CC9-BCBF-ECB16F374C67}" presName="accentRepeatNode" presStyleLbl="solidFgAcc1" presStyleIdx="3" presStyleCnt="6" custScaleX="56813" custScaleY="58090" custLinFactNeighborX="-73485" custLinFactNeighborY="45015"/>
      <dgm:spPr/>
    </dgm:pt>
    <dgm:pt modelId="{093B3E03-8A31-424E-A824-76CBDA3E6BA8}" type="pres">
      <dgm:prSet presAssocID="{C4B4CB77-56F8-442E-A8FA-BD1D1989730B}" presName="text_5" presStyleLbl="node1" presStyleIdx="4" presStyleCnt="6" custScaleX="104232" custScaleY="135447" custLinFactNeighborX="548" custLinFactNeighborY="714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C7E984-018C-464A-8222-8D7BA7F6E876}" type="pres">
      <dgm:prSet presAssocID="{C4B4CB77-56F8-442E-A8FA-BD1D1989730B}" presName="accent_5" presStyleCnt="0"/>
      <dgm:spPr/>
    </dgm:pt>
    <dgm:pt modelId="{4228F60C-AC5C-445F-8CFA-503E7815FB35}" type="pres">
      <dgm:prSet presAssocID="{C4B4CB77-56F8-442E-A8FA-BD1D1989730B}" presName="accentRepeatNode" presStyleLbl="solidFgAcc1" presStyleIdx="4" presStyleCnt="6" custScaleX="54872" custScaleY="63122" custLinFactNeighborX="-46192" custLinFactNeighborY="57154"/>
      <dgm:spPr>
        <a:xfrm>
          <a:off x="0" y="7031423"/>
          <a:ext cx="783295" cy="78369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gm:spPr>
    </dgm:pt>
    <dgm:pt modelId="{E2114416-7F5E-437D-851F-5C44EDD1A746}" type="pres">
      <dgm:prSet presAssocID="{21AB5F4D-594F-499E-B6EF-C85D6551B064}" presName="text_6" presStyleLbl="node1" presStyleIdx="5" presStyleCnt="6" custScaleX="92054" custScaleY="106711" custLinFactY="-200000" custLinFactNeighborX="7990" custLinFactNeighborY="-224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514A2-FA2C-4C1A-96FF-7ACC2B1A7BFD}" type="pres">
      <dgm:prSet presAssocID="{21AB5F4D-594F-499E-B6EF-C85D6551B064}" presName="accent_6" presStyleCnt="0"/>
      <dgm:spPr/>
    </dgm:pt>
    <dgm:pt modelId="{F9B616E5-CE0C-4AB8-AF14-1440357EB245}" type="pres">
      <dgm:prSet presAssocID="{21AB5F4D-594F-499E-B6EF-C85D6551B064}" presName="accentRepeatNode" presStyleLbl="solidFgAcc1" presStyleIdx="5" presStyleCnt="6" custScaleX="60532" custScaleY="66771" custLinFactNeighborX="9824" custLinFactNeighborY="56226"/>
      <dgm:spPr>
        <a:xfrm>
          <a:off x="0" y="8476530"/>
          <a:ext cx="762205" cy="74629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gm:spPr>
    </dgm:pt>
  </dgm:ptLst>
  <dgm:cxnLst>
    <dgm:cxn modelId="{58134276-345B-415D-B9DC-1C617336EC6C}" type="presOf" srcId="{3964FC6B-D482-4F24-B886-218D9ECF39D7}" destId="{08816028-6FCD-46AC-AF7B-DAE515A1F027}" srcOrd="0" destOrd="0" presId="urn:microsoft.com/office/officeart/2008/layout/VerticalCurvedList"/>
    <dgm:cxn modelId="{8B7103F3-6E99-41CE-9A26-6CFE215AFB55}" type="presOf" srcId="{C4B4CB77-56F8-442E-A8FA-BD1D1989730B}" destId="{093B3E03-8A31-424E-A824-76CBDA3E6BA8}" srcOrd="0" destOrd="0" presId="urn:microsoft.com/office/officeart/2008/layout/VerticalCurvedList"/>
    <dgm:cxn modelId="{8B702797-8CD3-47E4-A1A5-2C60B20A8D50}" srcId="{3964FC6B-D482-4F24-B886-218D9ECF39D7}" destId="{3D700AA0-4750-4B09-AE78-70AF3BC8538B}" srcOrd="1" destOrd="0" parTransId="{5BDD1ACB-C2DA-419E-A4A1-8DA5BB0F7C5F}" sibTransId="{580FDDA9-AC70-4911-AB43-C6FD0E615C5C}"/>
    <dgm:cxn modelId="{E28CB1EE-0C60-4607-8F20-6E0E9A2F5BAA}" type="presOf" srcId="{056B04C9-CCAF-46D1-9437-10BAF231A5FA}" destId="{FF036637-61B4-41B1-A3CE-8B8FD2F2E5AA}" srcOrd="0" destOrd="0" presId="urn:microsoft.com/office/officeart/2008/layout/VerticalCurvedList"/>
    <dgm:cxn modelId="{46A0B5FC-1A27-41D7-88A0-1BD8F1E1A8A0}" type="presOf" srcId="{2BB2856B-5F56-4628-BFC6-B787E8ACA4FA}" destId="{08A9EDD3-980A-4D7A-8790-277A48126641}" srcOrd="0" destOrd="0" presId="urn:microsoft.com/office/officeart/2008/layout/VerticalCurvedList"/>
    <dgm:cxn modelId="{9F312301-6225-4EF4-AE3D-710AAFD284AD}" type="presOf" srcId="{21AB5F4D-594F-499E-B6EF-C85D6551B064}" destId="{E2114416-7F5E-437D-851F-5C44EDD1A746}" srcOrd="0" destOrd="0" presId="urn:microsoft.com/office/officeart/2008/layout/VerticalCurvedList"/>
    <dgm:cxn modelId="{34F56122-52DC-4285-9C8E-8C2AF5CBCC5A}" type="presOf" srcId="{3D700AA0-4750-4B09-AE78-70AF3BC8538B}" destId="{81452E34-286D-49DA-8818-E1F099163DF3}" srcOrd="0" destOrd="0" presId="urn:microsoft.com/office/officeart/2008/layout/VerticalCurvedList"/>
    <dgm:cxn modelId="{B00A44E9-A46C-486B-8F69-FB35BA939DFB}" srcId="{3964FC6B-D482-4F24-B886-218D9ECF39D7}" destId="{92DEBCDF-1594-4CC9-BCBF-ECB16F374C67}" srcOrd="3" destOrd="0" parTransId="{5E1C923C-F9A3-4529-96AC-FEE9057DE181}" sibTransId="{3F63E655-D977-4A4A-A415-B3C9E766571A}"/>
    <dgm:cxn modelId="{9DFC1F73-1B69-43FE-B9DC-377469CD00D6}" srcId="{3964FC6B-D482-4F24-B886-218D9ECF39D7}" destId="{21AB5F4D-594F-499E-B6EF-C85D6551B064}" srcOrd="5" destOrd="0" parTransId="{F39CE306-8BF1-41D6-B7F1-97C5BE985CC1}" sibTransId="{75CA8AF5-1431-452A-9C1C-F766B1939476}"/>
    <dgm:cxn modelId="{A70FE72E-FE18-47BB-9039-C751E6EAA501}" type="presOf" srcId="{92DEBCDF-1594-4CC9-BCBF-ECB16F374C67}" destId="{6FF3404D-0481-40AF-AE84-E87526477213}" srcOrd="0" destOrd="0" presId="urn:microsoft.com/office/officeart/2008/layout/VerticalCurvedList"/>
    <dgm:cxn modelId="{B13494CA-7724-428F-B2C7-634ACBB4E8F3}" srcId="{3964FC6B-D482-4F24-B886-218D9ECF39D7}" destId="{C4B4CB77-56F8-442E-A8FA-BD1D1989730B}" srcOrd="4" destOrd="0" parTransId="{D17B9BB8-C8C7-4092-B24E-6C9A7E189D99}" sibTransId="{7AD65763-88BC-47FF-A0BC-038B7D4A79F2}"/>
    <dgm:cxn modelId="{106E8D2D-A88F-43E4-883C-10FB0CC161DA}" type="presOf" srcId="{FAE110B8-8750-472C-8C56-C0BB358C65B3}" destId="{A03BEBCF-30FC-4D8D-9BE5-FFDDD8E3CE67}" srcOrd="0" destOrd="0" presId="urn:microsoft.com/office/officeart/2008/layout/VerticalCurvedList"/>
    <dgm:cxn modelId="{C6C95A07-F8B5-4EAF-864A-6D7A0F72ADA7}" srcId="{3964FC6B-D482-4F24-B886-218D9ECF39D7}" destId="{FAE110B8-8750-472C-8C56-C0BB358C65B3}" srcOrd="2" destOrd="0" parTransId="{880C0E4C-E4D0-4ECF-8C0F-D443C658B9EC}" sibTransId="{A3CA76DA-4CC7-46C4-8FBC-D452F5CFCC2E}"/>
    <dgm:cxn modelId="{4F8951C5-F247-40FA-B4C6-DD6F63B1C151}" srcId="{3964FC6B-D482-4F24-B886-218D9ECF39D7}" destId="{2BB2856B-5F56-4628-BFC6-B787E8ACA4FA}" srcOrd="0" destOrd="0" parTransId="{7623B5E5-176C-429B-B0D8-F1C7D8E31B1A}" sibTransId="{056B04C9-CCAF-46D1-9437-10BAF231A5FA}"/>
    <dgm:cxn modelId="{65D9BDCF-B60E-4D53-9027-AFD04A48EAB0}" type="presParOf" srcId="{08816028-6FCD-46AC-AF7B-DAE515A1F027}" destId="{27577C72-3918-4254-B284-39093CEB12D2}" srcOrd="0" destOrd="0" presId="urn:microsoft.com/office/officeart/2008/layout/VerticalCurvedList"/>
    <dgm:cxn modelId="{C2BFC814-DCB9-46BC-BFD4-C1A109707E47}" type="presParOf" srcId="{27577C72-3918-4254-B284-39093CEB12D2}" destId="{5BDA3AC1-5D4B-41AB-9250-A5E0FAC62E93}" srcOrd="0" destOrd="0" presId="urn:microsoft.com/office/officeart/2008/layout/VerticalCurvedList"/>
    <dgm:cxn modelId="{06B602D7-B45F-4C6F-BA95-4CF6C0AEEC06}" type="presParOf" srcId="{5BDA3AC1-5D4B-41AB-9250-A5E0FAC62E93}" destId="{D39D7525-A818-48C1-8805-30FFEC1C1847}" srcOrd="0" destOrd="0" presId="urn:microsoft.com/office/officeart/2008/layout/VerticalCurvedList"/>
    <dgm:cxn modelId="{A93A0A3B-34D4-4434-A589-4AE039C7166D}" type="presParOf" srcId="{5BDA3AC1-5D4B-41AB-9250-A5E0FAC62E93}" destId="{FF036637-61B4-41B1-A3CE-8B8FD2F2E5AA}" srcOrd="1" destOrd="0" presId="urn:microsoft.com/office/officeart/2008/layout/VerticalCurvedList"/>
    <dgm:cxn modelId="{4C8BF128-A557-4BDC-AAC2-0D0BC6729DEB}" type="presParOf" srcId="{5BDA3AC1-5D4B-41AB-9250-A5E0FAC62E93}" destId="{401889B2-092F-458A-8F80-5F3F391DD25B}" srcOrd="2" destOrd="0" presId="urn:microsoft.com/office/officeart/2008/layout/VerticalCurvedList"/>
    <dgm:cxn modelId="{A0710681-6FEB-4A09-A453-D8CBB77763B8}" type="presParOf" srcId="{5BDA3AC1-5D4B-41AB-9250-A5E0FAC62E93}" destId="{3513C1D9-DB94-4B88-9D83-18A8888F16E6}" srcOrd="3" destOrd="0" presId="urn:microsoft.com/office/officeart/2008/layout/VerticalCurvedList"/>
    <dgm:cxn modelId="{9B46D1D6-8AF3-4CF2-A268-EB9C3A88902B}" type="presParOf" srcId="{27577C72-3918-4254-B284-39093CEB12D2}" destId="{08A9EDD3-980A-4D7A-8790-277A48126641}" srcOrd="1" destOrd="0" presId="urn:microsoft.com/office/officeart/2008/layout/VerticalCurvedList"/>
    <dgm:cxn modelId="{95A1DF86-570C-4C77-B34B-804F4FFF9D7F}" type="presParOf" srcId="{27577C72-3918-4254-B284-39093CEB12D2}" destId="{8E61950A-A266-49FD-A8E7-9767E3F04302}" srcOrd="2" destOrd="0" presId="urn:microsoft.com/office/officeart/2008/layout/VerticalCurvedList"/>
    <dgm:cxn modelId="{410536DB-A95A-474A-A1BB-E7A56094140D}" type="presParOf" srcId="{8E61950A-A266-49FD-A8E7-9767E3F04302}" destId="{6162C08D-C9D4-4E2A-B093-00C6DEAB9E9C}" srcOrd="0" destOrd="0" presId="urn:microsoft.com/office/officeart/2008/layout/VerticalCurvedList"/>
    <dgm:cxn modelId="{BC9CB96F-3A19-4E3D-B8BA-9467AEF1A116}" type="presParOf" srcId="{27577C72-3918-4254-B284-39093CEB12D2}" destId="{81452E34-286D-49DA-8818-E1F099163DF3}" srcOrd="3" destOrd="0" presId="urn:microsoft.com/office/officeart/2008/layout/VerticalCurvedList"/>
    <dgm:cxn modelId="{0B09024E-C3CF-4285-B888-C79B365B790E}" type="presParOf" srcId="{27577C72-3918-4254-B284-39093CEB12D2}" destId="{6C114351-FD86-4141-823B-71439A73412C}" srcOrd="4" destOrd="0" presId="urn:microsoft.com/office/officeart/2008/layout/VerticalCurvedList"/>
    <dgm:cxn modelId="{E48AA191-6650-4BF7-999A-D85D0AFC45CC}" type="presParOf" srcId="{6C114351-FD86-4141-823B-71439A73412C}" destId="{6BCEFF7B-F291-4669-803D-9AE8E5BB5EA4}" srcOrd="0" destOrd="0" presId="urn:microsoft.com/office/officeart/2008/layout/VerticalCurvedList"/>
    <dgm:cxn modelId="{D8593E4B-FFA9-49AD-9DF4-32F7581A0306}" type="presParOf" srcId="{27577C72-3918-4254-B284-39093CEB12D2}" destId="{A03BEBCF-30FC-4D8D-9BE5-FFDDD8E3CE67}" srcOrd="5" destOrd="0" presId="urn:microsoft.com/office/officeart/2008/layout/VerticalCurvedList"/>
    <dgm:cxn modelId="{ADBEC785-221B-493A-A844-9550721C7886}" type="presParOf" srcId="{27577C72-3918-4254-B284-39093CEB12D2}" destId="{68FC4F4F-C573-4197-96BD-6740210571AB}" srcOrd="6" destOrd="0" presId="urn:microsoft.com/office/officeart/2008/layout/VerticalCurvedList"/>
    <dgm:cxn modelId="{9BD53943-4A5D-4103-8436-4409043D73E6}" type="presParOf" srcId="{68FC4F4F-C573-4197-96BD-6740210571AB}" destId="{27E2F13C-96DD-4C83-9744-2B31F64D4FBB}" srcOrd="0" destOrd="0" presId="urn:microsoft.com/office/officeart/2008/layout/VerticalCurvedList"/>
    <dgm:cxn modelId="{07265B55-0C55-4BA2-82D9-7CC58F8A5991}" type="presParOf" srcId="{27577C72-3918-4254-B284-39093CEB12D2}" destId="{6FF3404D-0481-40AF-AE84-E87526477213}" srcOrd="7" destOrd="0" presId="urn:microsoft.com/office/officeart/2008/layout/VerticalCurvedList"/>
    <dgm:cxn modelId="{3FD9176F-E7B5-4A47-A675-49199D5F5A29}" type="presParOf" srcId="{27577C72-3918-4254-B284-39093CEB12D2}" destId="{6880BB9A-F4D3-419D-A5F7-29D3C8918BAA}" srcOrd="8" destOrd="0" presId="urn:microsoft.com/office/officeart/2008/layout/VerticalCurvedList"/>
    <dgm:cxn modelId="{D5005768-A49A-4B83-9D00-527732040C7D}" type="presParOf" srcId="{6880BB9A-F4D3-419D-A5F7-29D3C8918BAA}" destId="{05AB5642-A3B9-450A-8788-1EA5D9DACD42}" srcOrd="0" destOrd="0" presId="urn:microsoft.com/office/officeart/2008/layout/VerticalCurvedList"/>
    <dgm:cxn modelId="{ACF4C685-C0F9-4A2E-BA10-B3B463B44129}" type="presParOf" srcId="{27577C72-3918-4254-B284-39093CEB12D2}" destId="{093B3E03-8A31-424E-A824-76CBDA3E6BA8}" srcOrd="9" destOrd="0" presId="urn:microsoft.com/office/officeart/2008/layout/VerticalCurvedList"/>
    <dgm:cxn modelId="{CCB20E8E-63D8-425C-93F0-E344BEEE418C}" type="presParOf" srcId="{27577C72-3918-4254-B284-39093CEB12D2}" destId="{C5C7E984-018C-464A-8222-8D7BA7F6E876}" srcOrd="10" destOrd="0" presId="urn:microsoft.com/office/officeart/2008/layout/VerticalCurvedList"/>
    <dgm:cxn modelId="{30A856FE-FE0A-4278-87AA-644F3B4D9A1B}" type="presParOf" srcId="{C5C7E984-018C-464A-8222-8D7BA7F6E876}" destId="{4228F60C-AC5C-445F-8CFA-503E7815FB35}" srcOrd="0" destOrd="0" presId="urn:microsoft.com/office/officeart/2008/layout/VerticalCurvedList"/>
    <dgm:cxn modelId="{9179F3F2-9FF3-4050-9375-7CC37153965F}" type="presParOf" srcId="{27577C72-3918-4254-B284-39093CEB12D2}" destId="{E2114416-7F5E-437D-851F-5C44EDD1A746}" srcOrd="11" destOrd="0" presId="urn:microsoft.com/office/officeart/2008/layout/VerticalCurvedList"/>
    <dgm:cxn modelId="{22B1F388-1106-4770-ADA4-AEE27A007DE2}" type="presParOf" srcId="{27577C72-3918-4254-B284-39093CEB12D2}" destId="{CB2514A2-FA2C-4C1A-96FF-7ACC2B1A7BFD}" srcOrd="12" destOrd="0" presId="urn:microsoft.com/office/officeart/2008/layout/VerticalCurvedList"/>
    <dgm:cxn modelId="{B1172D49-D419-461F-B015-F4696CCF15EF}" type="presParOf" srcId="{CB2514A2-FA2C-4C1A-96FF-7ACC2B1A7BFD}" destId="{F9B616E5-CE0C-4AB8-AF14-1440357EB24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B50E8-8D6A-4147-80EB-9C4EE6522FF0}">
      <dsp:nvSpPr>
        <dsp:cNvPr id="0" name=""/>
        <dsp:cNvSpPr/>
      </dsp:nvSpPr>
      <dsp:spPr>
        <a:xfrm>
          <a:off x="887917" y="4893"/>
          <a:ext cx="3662911" cy="32296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БЕЗДЕФИЦИТНЫЙ БЮДЖЕТ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доходы и расходы равны </a:t>
          </a: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45574" y="162550"/>
        <a:ext cx="3347597" cy="2914308"/>
      </dsp:txXfrm>
    </dsp:sp>
    <dsp:sp modelId="{8ECCF25B-D4C4-48EC-A7C1-462CC21F2BA5}">
      <dsp:nvSpPr>
        <dsp:cNvPr id="0" name=""/>
        <dsp:cNvSpPr/>
      </dsp:nvSpPr>
      <dsp:spPr>
        <a:xfrm>
          <a:off x="1001204" y="3395996"/>
          <a:ext cx="3450493" cy="32296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ПРОФИЦИТ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доходы превышают расходы можно накапливать резервы, погашать имеющиеся долги</a:t>
          </a: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58861" y="3553653"/>
        <a:ext cx="3135179" cy="2914308"/>
      </dsp:txXfrm>
    </dsp:sp>
    <dsp:sp modelId="{29EE3371-0D48-42A2-9411-58A019F8226A}">
      <dsp:nvSpPr>
        <dsp:cNvPr id="0" name=""/>
        <dsp:cNvSpPr/>
      </dsp:nvSpPr>
      <dsp:spPr>
        <a:xfrm>
          <a:off x="1190381" y="6791992"/>
          <a:ext cx="3216557" cy="32296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ДЕФИЦИТ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расходы превышают доходы необходимы источники покрытия дефицита, можно использовать остатки средств или привлечь средства в долг</a:t>
          </a: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47400" y="6949011"/>
        <a:ext cx="2902519" cy="29155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036637-61B4-41B1-A3CE-8B8FD2F2E5AA}">
      <dsp:nvSpPr>
        <dsp:cNvPr id="0" name=""/>
        <dsp:cNvSpPr/>
      </dsp:nvSpPr>
      <dsp:spPr>
        <a:xfrm>
          <a:off x="-8775897" y="-2958450"/>
          <a:ext cx="9705176" cy="18534831"/>
        </a:xfrm>
        <a:prstGeom prst="blockArc">
          <a:avLst>
            <a:gd name="adj1" fmla="val 18900000"/>
            <a:gd name="adj2" fmla="val 2700000"/>
            <a:gd name="adj3" fmla="val 190"/>
          </a:avLst>
        </a:prstGeom>
        <a:noFill/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9EDD3-980A-4D7A-8790-277A48126641}">
      <dsp:nvSpPr>
        <dsp:cNvPr id="0" name=""/>
        <dsp:cNvSpPr/>
      </dsp:nvSpPr>
      <dsp:spPr>
        <a:xfrm>
          <a:off x="1219215" y="9447190"/>
          <a:ext cx="5213110" cy="996040"/>
        </a:xfrm>
        <a:prstGeom prst="rect">
          <a:avLst/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484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Рассмотрение проекта бюджета комитетами Совета депутатов Ковернинского муниципального округа. Принятие бюджета на заседании Совета депутатов Ковернинского муниципального округа</a:t>
          </a:r>
          <a:endParaRPr lang="ru-RU" sz="1600" kern="1200" dirty="0">
            <a:solidFill>
              <a:schemeClr val="tx1"/>
            </a:solidFill>
            <a:effectLst/>
            <a:latin typeface="Calibri"/>
            <a:ea typeface="+mn-ea"/>
            <a:cs typeface="+mn-cs"/>
          </a:endParaRPr>
        </a:p>
      </dsp:txBody>
      <dsp:txXfrm>
        <a:off x="1219215" y="9447190"/>
        <a:ext cx="5213110" cy="996040"/>
      </dsp:txXfrm>
    </dsp:sp>
    <dsp:sp modelId="{6162C08D-C9D4-4E2A-B093-00C6DEAB9E9C}">
      <dsp:nvSpPr>
        <dsp:cNvPr id="0" name=""/>
        <dsp:cNvSpPr/>
      </dsp:nvSpPr>
      <dsp:spPr>
        <a:xfrm>
          <a:off x="198024" y="2316424"/>
          <a:ext cx="699147" cy="69375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452E34-286D-49DA-8818-E1F099163DF3}">
      <dsp:nvSpPr>
        <dsp:cNvPr id="0" name=""/>
        <dsp:cNvSpPr/>
      </dsp:nvSpPr>
      <dsp:spPr>
        <a:xfrm>
          <a:off x="994489" y="2145855"/>
          <a:ext cx="5677905" cy="887989"/>
        </a:xfrm>
        <a:prstGeom prst="rect">
          <a:avLst/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484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Вступление в силу решения Совета депутатов о бюджете муниципального округа на очередной финансовый год и плановый период</a:t>
          </a:r>
          <a:endParaRPr lang="ru-RU" sz="1600" kern="1200" dirty="0">
            <a:solidFill>
              <a:schemeClr val="tx1"/>
            </a:solidFill>
            <a:effectLst/>
            <a:latin typeface="Calibri"/>
            <a:ea typeface="+mn-ea"/>
            <a:cs typeface="+mn-cs"/>
          </a:endParaRPr>
        </a:p>
      </dsp:txBody>
      <dsp:txXfrm>
        <a:off x="994489" y="2145855"/>
        <a:ext cx="5677905" cy="887989"/>
      </dsp:txXfrm>
    </dsp:sp>
    <dsp:sp modelId="{6BCEFF7B-F291-4669-803D-9AE8E5BB5EA4}">
      <dsp:nvSpPr>
        <dsp:cNvPr id="0" name=""/>
        <dsp:cNvSpPr/>
      </dsp:nvSpPr>
      <dsp:spPr>
        <a:xfrm>
          <a:off x="311187" y="3738903"/>
          <a:ext cx="730171" cy="64569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3BEBCF-30FC-4D8D-9BE5-FFDDD8E3CE67}">
      <dsp:nvSpPr>
        <dsp:cNvPr id="0" name=""/>
        <dsp:cNvSpPr/>
      </dsp:nvSpPr>
      <dsp:spPr>
        <a:xfrm>
          <a:off x="1128352" y="3532211"/>
          <a:ext cx="5576956" cy="887989"/>
        </a:xfrm>
        <a:prstGeom prst="rect">
          <a:avLst/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484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Разработка основных показателей прогноза социально-экономического развития округа на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трехлетний период</a:t>
          </a:r>
          <a:endParaRPr lang="ru-RU" sz="1600" b="0" kern="1200" dirty="0">
            <a:solidFill>
              <a:schemeClr val="tx1"/>
            </a:solidFill>
            <a:effectLst/>
            <a:latin typeface="Calibri"/>
            <a:ea typeface="+mn-ea"/>
            <a:cs typeface="+mn-cs"/>
          </a:endParaRPr>
        </a:p>
      </dsp:txBody>
      <dsp:txXfrm>
        <a:off x="1128352" y="3532211"/>
        <a:ext cx="5576956" cy="887989"/>
      </dsp:txXfrm>
    </dsp:sp>
    <dsp:sp modelId="{27E2F13C-96DD-4C83-9744-2B31F64D4FBB}">
      <dsp:nvSpPr>
        <dsp:cNvPr id="0" name=""/>
        <dsp:cNvSpPr/>
      </dsp:nvSpPr>
      <dsp:spPr>
        <a:xfrm>
          <a:off x="353502" y="5011873"/>
          <a:ext cx="682841" cy="66073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F3404D-0481-40AF-AE84-E87526477213}">
      <dsp:nvSpPr>
        <dsp:cNvPr id="0" name=""/>
        <dsp:cNvSpPr/>
      </dsp:nvSpPr>
      <dsp:spPr>
        <a:xfrm>
          <a:off x="1173663" y="6353043"/>
          <a:ext cx="5581746" cy="110446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484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Работа субъектов бюджетного планирования по подготовке обоснований бюджетных ассигнований и бюджетных заявок. Формирование проекта бюджета муниципального округа</a:t>
          </a:r>
          <a:endParaRPr lang="ru-RU" sz="1600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3663" y="6353043"/>
        <a:ext cx="5581746" cy="1104463"/>
      </dsp:txXfrm>
    </dsp:sp>
    <dsp:sp modelId="{05AB5642-A3B9-450A-8788-1EA5D9DACD42}">
      <dsp:nvSpPr>
        <dsp:cNvPr id="0" name=""/>
        <dsp:cNvSpPr/>
      </dsp:nvSpPr>
      <dsp:spPr>
        <a:xfrm>
          <a:off x="431140" y="6568261"/>
          <a:ext cx="630616" cy="6447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93B3E03-8A31-424E-A824-76CBDA3E6BA8}">
      <dsp:nvSpPr>
        <dsp:cNvPr id="0" name=""/>
        <dsp:cNvSpPr/>
      </dsp:nvSpPr>
      <dsp:spPr>
        <a:xfrm>
          <a:off x="1146236" y="7755841"/>
          <a:ext cx="5442818" cy="1202755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4842" tIns="160020" rIns="160020" bIns="160020" numCol="1" spcCol="1270" anchor="ctr" anchorCtr="0">
          <a:noAutofit/>
        </a:bodyPr>
        <a:lstStyle/>
        <a:p>
          <a:pPr lvl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3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146236" y="7755841"/>
        <a:ext cx="5442818" cy="1202755"/>
      </dsp:txXfrm>
    </dsp:sp>
    <dsp:sp modelId="{4228F60C-AC5C-445F-8CFA-503E7815FB35}">
      <dsp:nvSpPr>
        <dsp:cNvPr id="0" name=""/>
        <dsp:cNvSpPr/>
      </dsp:nvSpPr>
      <dsp:spPr>
        <a:xfrm>
          <a:off x="410853" y="8006891"/>
          <a:ext cx="609072" cy="70064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114416-7F5E-437D-851F-5C44EDD1A746}">
      <dsp:nvSpPr>
        <dsp:cNvPr id="0" name=""/>
        <dsp:cNvSpPr/>
      </dsp:nvSpPr>
      <dsp:spPr>
        <a:xfrm>
          <a:off x="1209751" y="4813532"/>
          <a:ext cx="5479296" cy="947582"/>
        </a:xfrm>
        <a:prstGeom prst="rect">
          <a:avLst/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484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Определение основных направлений бюджетной и налоговой политики на трехлетний период. Определение основных параметров бюджета</a:t>
          </a:r>
          <a:endParaRPr lang="ru-RU" sz="1600" kern="1200" dirty="0">
            <a:solidFill>
              <a:schemeClr val="tx1"/>
            </a:solidFill>
            <a:effectLst/>
            <a:latin typeface="Calibri"/>
            <a:ea typeface="+mn-ea"/>
            <a:cs typeface="+mn-cs"/>
          </a:endParaRPr>
        </a:p>
      </dsp:txBody>
      <dsp:txXfrm>
        <a:off x="1209751" y="4813532"/>
        <a:ext cx="5479296" cy="947582"/>
      </dsp:txXfrm>
    </dsp:sp>
    <dsp:sp modelId="{F9B616E5-CE0C-4AB8-AF14-1440357EB245}">
      <dsp:nvSpPr>
        <dsp:cNvPr id="0" name=""/>
        <dsp:cNvSpPr/>
      </dsp:nvSpPr>
      <dsp:spPr>
        <a:xfrm>
          <a:off x="270778" y="9308154"/>
          <a:ext cx="671897" cy="74114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0.02579</cdr:x>
      <cdr:y>0.8092</cdr:y>
    </cdr:from>
    <cdr:to>
      <cdr:x>0.3281</cdr:x>
      <cdr:y>0.99455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965" y="2098948"/>
          <a:ext cx="2718735" cy="4807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0.55095</cdr:x>
      <cdr:y>0.65292</cdr:y>
    </cdr:from>
    <cdr:to>
      <cdr:x>0.8045</cdr:x>
      <cdr:y>0.85758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5384" y="1698435"/>
          <a:ext cx="1129979" cy="5324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прогноз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0.08011</cdr:x>
      <cdr:y>0.1424</cdr:y>
    </cdr:from>
    <cdr:to>
      <cdr:x>0.31938</cdr:x>
      <cdr:y>0.40117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2040" y="351284"/>
          <a:ext cx="842458" cy="638328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bg2">
              <a:lumMod val="50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1023,0 </a:t>
          </a:r>
          <a:r>
            <a:rPr lang="ru-RU" sz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0.68892</cdr:x>
      <cdr:y>0.15406</cdr:y>
    </cdr:from>
    <cdr:to>
      <cdr:x>0.95118</cdr:x>
      <cdr:y>0.40724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25573" y="380040"/>
          <a:ext cx="923377" cy="624537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bg2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132,7</a:t>
          </a:r>
        </a:p>
        <a:p xmlns:a="http://schemas.openxmlformats.org/drawingml/2006/main">
          <a:pPr algn="ctr"/>
          <a:r>
            <a:rPr lang="ru-RU" sz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0.43475</cdr:x>
      <cdr:y>0.70769</cdr:y>
    </cdr:from>
    <cdr:to>
      <cdr:x>0.61553</cdr:x>
      <cdr:y>0.86154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30681" y="1237130"/>
          <a:ext cx="636494" cy="268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>
              <a:latin typeface="Times New Roman" pitchFamily="18" charset="0"/>
              <a:cs typeface="Times New Roman" pitchFamily="18" charset="0"/>
            </a:rPr>
            <a:t>88,5</a:t>
          </a:r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 %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0.35816</cdr:x>
      <cdr:y>0.27436</cdr:y>
    </cdr:from>
    <cdr:to>
      <cdr:x>0.54403</cdr:x>
      <cdr:y>0.5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61032" y="676795"/>
          <a:ext cx="654419" cy="5566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>
              <a:latin typeface="Times New Roman" pitchFamily="18" charset="0"/>
              <a:cs typeface="Times New Roman" pitchFamily="18" charset="0"/>
            </a:rPr>
            <a:t>11,5</a:t>
          </a:r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 %</a:t>
          </a:r>
        </a:p>
        <a:p xmlns:a="http://schemas.openxmlformats.org/drawingml/2006/main">
          <a:endParaRPr lang="ru-RU" sz="11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0.00444</cdr:x>
      <cdr:y>0.08866</cdr:y>
    </cdr:from>
    <cdr:to>
      <cdr:x>0.97156</cdr:x>
      <cdr:y>0.24114</cdr:y>
    </cdr:to>
    <cdr:sp macro="" textlink="">
      <cdr:nvSpPr>
        <cdr:cNvPr id="2" name="TextBox 15"/>
        <cdr:cNvSpPr txBox="1"/>
      </cdr:nvSpPr>
      <cdr:spPr>
        <a:xfrm xmlns:a="http://schemas.openxmlformats.org/drawingml/2006/main">
          <a:off x="14667" y="214751"/>
          <a:ext cx="3194677" cy="36934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dirty="0" smtClean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Налоговые доходы</a:t>
          </a:r>
          <a:endParaRPr lang="ru-RU" dirty="0">
            <a:solidFill>
              <a:schemeClr val="tx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0.0458</cdr:x>
      <cdr:y>0.70641</cdr:y>
    </cdr:from>
    <cdr:to>
      <cdr:x>0.177</cdr:x>
      <cdr:y>0.84875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8918" y="3069903"/>
          <a:ext cx="1515035" cy="6185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0.35994</cdr:x>
      <cdr:y>0.18711</cdr:y>
    </cdr:to>
    <cdr:sp macro="" textlink="">
      <cdr:nvSpPr>
        <cdr:cNvPr id="3" name="TextBox 11"/>
        <cdr:cNvSpPr txBox="1"/>
      </cdr:nvSpPr>
      <cdr:spPr>
        <a:xfrm xmlns:a="http://schemas.openxmlformats.org/drawingml/2006/main">
          <a:off x="0" y="0"/>
          <a:ext cx="2261694" cy="73866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  <a:ln xmlns:a="http://schemas.openxmlformats.org/drawingml/2006/main">
          <a:solidFill>
            <a:schemeClr val="bg1">
              <a:lumMod val="50000"/>
            </a:schemeClr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1298,9 млн.</a:t>
          </a:r>
        </a:p>
        <a:p xmlns:a="http://schemas.openxmlformats.org/drawingml/2006/main"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рублей расходы бюджета в 2026 году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0.42713</cdr:y>
    </cdr:from>
    <cdr:to>
      <cdr:x>0.15917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-1167631" y="1349502"/>
          <a:ext cx="1443447" cy="18099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smtClean="0">
              <a:solidFill>
                <a:schemeClr val="bg1"/>
              </a:solidFill>
              <a:cs typeface="Times New Roman" panose="02020603050405020304" pitchFamily="18" charset="0"/>
            </a:rPr>
            <a:t>   </a:t>
          </a:r>
          <a:endParaRPr lang="ru-RU" sz="1800">
            <a:solidFill>
              <a:schemeClr val="tx1"/>
            </a:solidFill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0.19121</cdr:x>
      <cdr:y>0.1362</cdr:y>
    </cdr:to>
    <cdr:sp macro="" textlink="">
      <cdr:nvSpPr>
        <cdr:cNvPr id="3" name="TextBox 5"/>
        <cdr:cNvSpPr txBox="1"/>
      </cdr:nvSpPr>
      <cdr:spPr>
        <a:xfrm xmlns:a="http://schemas.openxmlformats.org/drawingml/2006/main">
          <a:off x="0" y="0"/>
          <a:ext cx="1613994" cy="609398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</a:schemeClr>
        </a:solidFill>
        <a:ln xmlns:a="http://schemas.openxmlformats.org/drawingml/2006/main">
          <a:solidFill>
            <a:schemeClr val="tx1">
              <a:lumMod val="50000"/>
              <a:lumOff val="50000"/>
            </a:schemeClr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80000"/>
            </a:lnSpc>
          </a:pP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1116,5 млн. рублей расходы бюджета в 2027 году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0.0458</cdr:x>
      <cdr:y>0.70641</cdr:y>
    </cdr:from>
    <cdr:to>
      <cdr:x>0.177</cdr:x>
      <cdr:y>0.84875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8918" y="3069903"/>
          <a:ext cx="1515035" cy="6185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0.2909</cdr:x>
      <cdr:y>0.19846</cdr:y>
    </cdr:to>
    <cdr:sp macro="" textlink="">
      <cdr:nvSpPr>
        <cdr:cNvPr id="3" name="TextBox 11"/>
        <cdr:cNvSpPr txBox="1"/>
      </cdr:nvSpPr>
      <cdr:spPr>
        <a:xfrm xmlns:a="http://schemas.openxmlformats.org/drawingml/2006/main">
          <a:off x="-341872" y="-8668941"/>
          <a:ext cx="1805264" cy="73868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  <a:ln xmlns:a="http://schemas.openxmlformats.org/drawingml/2006/main">
          <a:solidFill>
            <a:schemeClr val="bg1">
              <a:lumMod val="50000"/>
            </a:schemeClr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1155,7 млн.</a:t>
          </a:r>
        </a:p>
        <a:p xmlns:a="http://schemas.openxmlformats.org/drawingml/2006/main"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рублей расходы бюджета в 2028 году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0.14877</cdr:x>
      <cdr:y>0.20521</cdr:y>
    </cdr:from>
    <cdr:to>
      <cdr:x>0.62975</cdr:x>
      <cdr:y>0.87923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5959" y="614101"/>
          <a:ext cx="1765058" cy="2017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761,4</a:t>
          </a:r>
        </a:p>
        <a:p xmlns:a="http://schemas.openxmlformats.org/drawingml/2006/main">
          <a:pPr algn="ctr"/>
          <a:r>
            <a:rPr lang="ru-RU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 расходы бюджета по отраслям социальной </a:t>
          </a:r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сферы в 2026 году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0.39572</cdr:x>
      <cdr:y>0.48895</cdr:y>
    </cdr:from>
    <cdr:to>
      <cdr:x>0.65734</cdr:x>
      <cdr:y>0.6267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23810" y="962969"/>
          <a:ext cx="1205802" cy="2713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0.37573</cdr:x>
      <cdr:y>0.53872</cdr:y>
    </cdr:from>
    <cdr:to>
      <cdr:x>0.62426</cdr:x>
      <cdr:y>0.71219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59268" y="972111"/>
          <a:ext cx="1097525" cy="313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2026 год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0.35903</cdr:x>
      <cdr:y>0.12762</cdr:y>
    </cdr:from>
    <cdr:to>
      <cdr:x>0.52786</cdr:x>
      <cdr:y>0.27596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08104" y="252240"/>
          <a:ext cx="568082" cy="293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>
              <a:latin typeface="Times New Roman" pitchFamily="18" charset="0"/>
              <a:cs typeface="Times New Roman" pitchFamily="18" charset="0"/>
            </a:rPr>
            <a:t>10,4</a:t>
          </a:r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%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0.41408</cdr:x>
      <cdr:y>0.62691</cdr:y>
    </cdr:from>
    <cdr:to>
      <cdr:x>0.68956</cdr:x>
      <cdr:y>0.77595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46115" y="1214738"/>
          <a:ext cx="895539" cy="2887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89,6%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0.35034</cdr:x>
      <cdr:y>0.37545</cdr:y>
    </cdr:from>
    <cdr:to>
      <cdr:x>0.53874</cdr:x>
      <cdr:y>0.5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61159" y="874873"/>
          <a:ext cx="570653" cy="2902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>
              <a:latin typeface="Times New Roman" pitchFamily="18" charset="0"/>
              <a:cs typeface="Times New Roman" pitchFamily="18" charset="0"/>
            </a:rPr>
            <a:t>10,9</a:t>
          </a:r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%</a:t>
          </a:r>
        </a:p>
        <a:p xmlns:a="http://schemas.openxmlformats.org/drawingml/2006/main">
          <a:endParaRPr lang="ru-RU" sz="11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0.41493</cdr:x>
      <cdr:y>0.73261</cdr:y>
    </cdr:from>
    <cdr:to>
      <cdr:x>0.73087</cdr:x>
      <cdr:y>0.95423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56808" y="1707117"/>
          <a:ext cx="956964" cy="516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89,1 %</a:t>
          </a:r>
        </a:p>
        <a:p xmlns:a="http://schemas.openxmlformats.org/drawingml/2006/main">
          <a:endParaRPr lang="ru-RU" sz="11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D2A08-3A43-4141-AD46-438A65BE37A5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47A42-04DA-454A-9D2A-105F386CF6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284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491D6-B15C-4204-AEE1-04B01E68C298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457450" y="1241425"/>
            <a:ext cx="18827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BE157-2D50-4D54-A347-86FAF8BDF1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82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120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101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63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171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126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212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04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470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178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609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00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953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979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86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195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538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5412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74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003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67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287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1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5508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8991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9521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9326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2121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7828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7259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8376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1071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4835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596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3789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6473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3114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1588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9341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6728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7553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0722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5972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6472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290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1017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3554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2303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9042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8695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390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1209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1326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691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3880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617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7326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5142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1464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7067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0564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2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0800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291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215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102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E157-2D50-4D54-A347-86FAF8BDF10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831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7159" y="325118"/>
            <a:ext cx="6583680" cy="1154176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364" y="1568668"/>
            <a:ext cx="5606415" cy="52019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5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1612" y="6879352"/>
            <a:ext cx="4931921" cy="2467849"/>
          </a:xfrm>
        </p:spPr>
        <p:txBody>
          <a:bodyPr>
            <a:normAutofit/>
          </a:bodyPr>
          <a:lstStyle>
            <a:lvl1pPr marL="0" indent="0" algn="ctr">
              <a:spcBef>
                <a:spcPts val="750"/>
              </a:spcBef>
              <a:buNone/>
              <a:defRPr sz="1350">
                <a:solidFill>
                  <a:srgbClr val="FFFFFF"/>
                </a:solidFill>
              </a:defRPr>
            </a:lvl1pPr>
            <a:lvl2pPr marL="257175" indent="0" algn="ctr">
              <a:buNone/>
              <a:defRPr sz="1350"/>
            </a:lvl2pPr>
            <a:lvl3pPr marL="514350" indent="0" algn="ctr">
              <a:buNone/>
              <a:defRPr sz="1350"/>
            </a:lvl3pPr>
            <a:lvl4pPr marL="771525" indent="0" algn="ctr">
              <a:buNone/>
              <a:defRPr sz="1125"/>
            </a:lvl4pPr>
            <a:lvl5pPr marL="1028700" indent="0" algn="ctr">
              <a:buNone/>
              <a:defRPr sz="1125"/>
            </a:lvl5pPr>
            <a:lvl6pPr marL="1285875" indent="0" algn="ctr">
              <a:buNone/>
              <a:defRPr sz="1125"/>
            </a:lvl6pPr>
            <a:lvl7pPr marL="1543050" indent="0" algn="ctr">
              <a:buNone/>
              <a:defRPr sz="1125"/>
            </a:lvl7pPr>
            <a:lvl8pPr marL="1800225" indent="0" algn="ctr">
              <a:buNone/>
              <a:defRPr sz="1125"/>
            </a:lvl8pPr>
            <a:lvl9pPr marL="2057400" indent="0" algn="ctr">
              <a:buNone/>
              <a:defRPr sz="1125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F924C7D-347D-468B-AE79-65302FDC840A}" type="datetime1">
              <a:rPr lang="ru-RU" smtClean="0"/>
              <a:t>13.02.2026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12229A9-9B79-493C-97C7-8F4AFEAFE38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112997" y="6637867"/>
            <a:ext cx="462915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13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5FDC-4939-4F7A-B216-E943939FDA59}" type="datetime1">
              <a:rPr lang="ru-RU" smtClean="0"/>
              <a:t>13.02.2026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9A9-9B79-493C-97C7-8F4AFEAFE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67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1354667"/>
            <a:ext cx="1307306" cy="96181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2938" y="1354667"/>
            <a:ext cx="4179094" cy="9618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F8ED-B3EE-4793-BF0D-0B2CA08E3DE8}" type="datetime1">
              <a:rPr lang="ru-RU" smtClean="0"/>
              <a:t>13.02.2026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9A9-9B79-493C-97C7-8F4AFEAFE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101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5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415E-777B-4ACC-8066-4DF1B9C81A00}" type="datetime1">
              <a:rPr lang="ru-RU" smtClean="0"/>
              <a:t>13.02.2026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9A9-9B79-493C-97C7-8F4AFEAFE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483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4" y="2086356"/>
            <a:ext cx="5606415" cy="52019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45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834" y="7385813"/>
            <a:ext cx="4932617" cy="2424544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>
                <a:solidFill>
                  <a:schemeClr val="accent1"/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F03F-D8E2-47F1-8ADE-0BBD413246A8}" type="datetime1">
              <a:rPr lang="ru-RU" smtClean="0"/>
              <a:t>13.02.2026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9A9-9B79-493C-97C7-8F4AFEAFE38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114425" y="7147392"/>
            <a:ext cx="462915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046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38" y="3657598"/>
            <a:ext cx="2674620" cy="7152640"/>
          </a:xfrm>
        </p:spPr>
        <p:txBody>
          <a:bodyPr/>
          <a:lstStyle>
            <a:lvl1pPr>
              <a:defRPr sz="1238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5532" y="3657600"/>
            <a:ext cx="2674620" cy="7152640"/>
          </a:xfrm>
        </p:spPr>
        <p:txBody>
          <a:bodyPr/>
          <a:lstStyle>
            <a:lvl1pPr>
              <a:defRPr sz="1238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8BD8D-2467-442F-AB94-53E6FC8C40E0}" type="datetime1">
              <a:rPr lang="ru-RU" smtClean="0"/>
              <a:t>13.02.2026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9A9-9B79-493C-97C7-8F4AFEAFE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96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8" y="3558242"/>
            <a:ext cx="2674620" cy="13817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38" y="4838192"/>
            <a:ext cx="2674620" cy="6014720"/>
          </a:xfrm>
        </p:spPr>
        <p:txBody>
          <a:bodyPr/>
          <a:lstStyle>
            <a:lvl1pPr>
              <a:defRPr sz="1238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26410" y="3553835"/>
            <a:ext cx="2674620" cy="13817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26410" y="4834350"/>
            <a:ext cx="2674620" cy="6014720"/>
          </a:xfrm>
        </p:spPr>
        <p:txBody>
          <a:bodyPr/>
          <a:lstStyle>
            <a:lvl1pPr>
              <a:defRPr sz="1238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4515-4A88-4E1E-9311-CE9C659C4A5B}" type="datetime1">
              <a:rPr lang="ru-RU" smtClean="0"/>
              <a:t>13.02.2026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9A9-9B79-493C-97C7-8F4AFEAFE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663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0E6AE-3EF1-4ED7-8158-75A19C64E5F5}" type="datetime1">
              <a:rPr lang="ru-RU" smtClean="0"/>
              <a:t>13.02.2026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9A9-9B79-493C-97C7-8F4AFEAFE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980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F275E-66E6-4CA6-902C-0BD8A8045006}" type="datetime1">
              <a:rPr lang="ru-RU" smtClean="0"/>
              <a:t>13.02.2026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9A9-9B79-493C-97C7-8F4AFEAFE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66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8" y="1950720"/>
            <a:ext cx="2125980" cy="30886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25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6985" y="1950720"/>
            <a:ext cx="3112229" cy="8290560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38" y="5039360"/>
            <a:ext cx="2125980" cy="52019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56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5C3EF-4F1B-4032-A50B-0F58708EE59A}" type="datetime1">
              <a:rPr lang="ru-RU" smtClean="0"/>
              <a:t>13.02.2026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9A9-9B79-493C-97C7-8F4AFEAFE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963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8" y="1950720"/>
            <a:ext cx="2125980" cy="30886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25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14331" y="1901951"/>
            <a:ext cx="3193277" cy="825805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1575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38" y="5039360"/>
            <a:ext cx="2125980" cy="51206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56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9CDD0-F3B3-4622-8D1D-37027269CEBD}" type="datetime1">
              <a:rPr lang="ru-RU" smtClean="0"/>
              <a:t>13.02.2026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9A9-9B79-493C-97C7-8F4AFEAFE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48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7160" y="325120"/>
            <a:ext cx="6583680" cy="1154176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38" y="1083733"/>
            <a:ext cx="5554980" cy="2411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9" y="3657600"/>
            <a:ext cx="5553490" cy="7179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35" y="11064586"/>
            <a:ext cx="131010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accent1"/>
                </a:solidFill>
              </a:defRPr>
            </a:lvl1pPr>
          </a:lstStyle>
          <a:p>
            <a:fld id="{4BB2A8BB-FD0F-41E8-A49D-B49CCB8E72F3}" type="datetime1">
              <a:rPr lang="ru-RU" smtClean="0"/>
              <a:t>13.02.2026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21396" y="11064586"/>
            <a:ext cx="2653748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7862" y="11064586"/>
            <a:ext cx="959747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accent1"/>
                </a:solidFill>
              </a:defRPr>
            </a:lvl1pPr>
          </a:lstStyle>
          <a:p>
            <a:fld id="{112229A9-9B79-493C-97C7-8F4AFEAFE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0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28588" indent="-102870" algn="l" defTabSz="51435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57175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accent1"/>
          </a:solidFill>
          <a:latin typeface="+mn-lt"/>
          <a:ea typeface="+mn-ea"/>
          <a:cs typeface="+mn-cs"/>
        </a:defRPr>
      </a:lvl2pPr>
      <a:lvl3pPr marL="411480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565785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accent1"/>
          </a:solidFill>
          <a:latin typeface="+mn-lt"/>
          <a:ea typeface="+mn-ea"/>
          <a:cs typeface="+mn-cs"/>
        </a:defRPr>
      </a:lvl4pPr>
      <a:lvl5pPr marL="690090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accent1"/>
          </a:solidFill>
          <a:latin typeface="+mn-lt"/>
          <a:ea typeface="+mn-ea"/>
          <a:cs typeface="+mn-cs"/>
        </a:defRPr>
      </a:lvl5pPr>
      <a:lvl6pPr marL="82500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accent1"/>
          </a:solidFill>
          <a:latin typeface="+mn-lt"/>
          <a:ea typeface="+mn-ea"/>
          <a:cs typeface="+mn-cs"/>
        </a:defRPr>
      </a:lvl6pPr>
      <a:lvl7pPr marL="97500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12500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27500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webp"/><Relationship Id="rId4" Type="http://schemas.openxmlformats.org/officeDocument/2006/relationships/image" Target="../media/image2.web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chart" Target="../charts/chart2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0.xml"/><Relationship Id="rId3" Type="http://schemas.openxmlformats.org/officeDocument/2006/relationships/chart" Target="../charts/chart25.xml"/><Relationship Id="rId7" Type="http://schemas.openxmlformats.org/officeDocument/2006/relationships/chart" Target="../charts/chart2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8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7" Type="http://schemas.openxmlformats.org/officeDocument/2006/relationships/chart" Target="../charts/chart3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4.xml"/><Relationship Id="rId5" Type="http://schemas.openxmlformats.org/officeDocument/2006/relationships/chart" Target="../charts/chart33.xml"/><Relationship Id="rId4" Type="http://schemas.openxmlformats.org/officeDocument/2006/relationships/chart" Target="../charts/char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://bus.gov.ru/" TargetMode="External"/><Relationship Id="rId3" Type="http://schemas.openxmlformats.org/officeDocument/2006/relationships/hyperlink" Target="http://kovernino.ru/" TargetMode="External"/><Relationship Id="rId7" Type="http://schemas.openxmlformats.org/officeDocument/2006/relationships/hyperlink" Target="http://zakupki.gov.ru/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gu.nnov.ru/" TargetMode="External"/><Relationship Id="rId5" Type="http://schemas.openxmlformats.org/officeDocument/2006/relationships/hyperlink" Target="https://kovernino.nobl.ru/activity/25788/" TargetMode="External"/><Relationship Id="rId4" Type="http://schemas.openxmlformats.org/officeDocument/2006/relationships/hyperlink" Target="https://kovernino.nobl.ru/council/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hyperlink" Target="mailto:fin@adm.kvr.nnov.ru" TargetMode="External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hyperlink" Target="https://vk.com/public221948069" TargetMode="External"/><Relationship Id="rId4" Type="http://schemas.openxmlformats.org/officeDocument/2006/relationships/hyperlink" Target="https://kovernino.nobl.ru/activity/12503/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2406" y="248192"/>
            <a:ext cx="4616035" cy="1270861"/>
          </a:xfrm>
        </p:spPr>
        <p:txBody>
          <a:bodyPr/>
          <a:lstStyle/>
          <a:p>
            <a:r>
              <a:rPr lang="ru-RU" sz="3600" b="1" i="1" cap="none" dirty="0">
                <a:ln>
                  <a:noFill/>
                </a:ln>
                <a:solidFill>
                  <a:srgbClr val="320000"/>
                </a:solidFill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БЮДЖЕТ ДЛЯ ГРАЖДАН</a:t>
            </a:r>
            <a:endParaRPr lang="ru-RU" b="1" dirty="0">
              <a:solidFill>
                <a:srgbClr val="32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8166" y="7333438"/>
            <a:ext cx="6035623" cy="3267481"/>
          </a:xfrm>
        </p:spPr>
        <p:txBody>
          <a:bodyPr>
            <a:normAutofit fontScale="92500"/>
          </a:bodyPr>
          <a:lstStyle/>
          <a:p>
            <a:pPr marL="0" lvl="4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>
                <a:tab pos="263525" algn="l"/>
              </a:tabLst>
              <a:defRPr/>
            </a:pPr>
            <a:r>
              <a:rPr lang="ru-RU" altLang="ru-RU" sz="3300" b="1" i="1" dirty="0">
                <a:solidFill>
                  <a:schemeClr val="tx1"/>
                </a:solidFill>
                <a:latin typeface="Times New Roman" pitchFamily="18" charset="0"/>
              </a:rPr>
              <a:t>По решению Совета депутатов</a:t>
            </a:r>
          </a:p>
          <a:p>
            <a:pPr marL="0" lvl="4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>
                <a:tab pos="263525" algn="l"/>
              </a:tabLst>
              <a:defRPr/>
            </a:pPr>
            <a:r>
              <a:rPr lang="ru-RU" altLang="ru-RU" sz="3300" b="1" i="1" dirty="0">
                <a:solidFill>
                  <a:schemeClr val="tx1"/>
                </a:solidFill>
                <a:latin typeface="Times New Roman" pitchFamily="18" charset="0"/>
              </a:rPr>
              <a:t>Ковернинского муниципального округа</a:t>
            </a:r>
          </a:p>
          <a:p>
            <a:pPr marL="0" lvl="4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>
                <a:tab pos="263525" algn="l"/>
              </a:tabLst>
              <a:defRPr/>
            </a:pPr>
            <a:r>
              <a:rPr lang="ru-RU" altLang="ru-RU" sz="3300" b="1" i="1" dirty="0">
                <a:solidFill>
                  <a:schemeClr val="tx1"/>
                </a:solidFill>
                <a:latin typeface="Times New Roman" pitchFamily="18" charset="0"/>
              </a:rPr>
              <a:t>«О бюджете муниципального округа на </a:t>
            </a:r>
            <a:r>
              <a:rPr lang="ru-RU" altLang="ru-RU" sz="3300" b="1" i="1" dirty="0" smtClean="0">
                <a:solidFill>
                  <a:schemeClr val="tx1"/>
                </a:solidFill>
                <a:latin typeface="Times New Roman" pitchFamily="18" charset="0"/>
              </a:rPr>
              <a:t>2026 </a:t>
            </a:r>
            <a:r>
              <a:rPr lang="ru-RU" altLang="ru-RU" sz="3300" b="1" i="1" dirty="0">
                <a:solidFill>
                  <a:schemeClr val="tx1"/>
                </a:solidFill>
                <a:latin typeface="Times New Roman" pitchFamily="18" charset="0"/>
              </a:rPr>
              <a:t>год</a:t>
            </a:r>
          </a:p>
          <a:p>
            <a:pPr marL="0" lvl="4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>
                <a:tab pos="263525" algn="l"/>
              </a:tabLst>
              <a:defRPr/>
            </a:pPr>
            <a:r>
              <a:rPr lang="ru-RU" altLang="ru-RU" sz="3300" b="1" i="1" dirty="0">
                <a:solidFill>
                  <a:schemeClr val="tx1"/>
                </a:solidFill>
                <a:latin typeface="Times New Roman" pitchFamily="18" charset="0"/>
              </a:rPr>
              <a:t>и на плановый период </a:t>
            </a:r>
            <a:r>
              <a:rPr lang="ru-RU" altLang="ru-RU" sz="3300" b="1" i="1" dirty="0" smtClean="0">
                <a:solidFill>
                  <a:schemeClr val="tx1"/>
                </a:solidFill>
                <a:latin typeface="Times New Roman" pitchFamily="18" charset="0"/>
              </a:rPr>
              <a:t>2027 </a:t>
            </a:r>
            <a:r>
              <a:rPr lang="ru-RU" altLang="ru-RU" sz="3300" b="1" i="1" dirty="0">
                <a:solidFill>
                  <a:schemeClr val="tx1"/>
                </a:solidFill>
                <a:latin typeface="Times New Roman" pitchFamily="18" charset="0"/>
              </a:rPr>
              <a:t>и </a:t>
            </a:r>
            <a:r>
              <a:rPr lang="ru-RU" altLang="ru-RU" sz="3300" b="1" i="1" dirty="0" smtClean="0">
                <a:solidFill>
                  <a:schemeClr val="tx1"/>
                </a:solidFill>
                <a:latin typeface="Times New Roman" pitchFamily="18" charset="0"/>
              </a:rPr>
              <a:t>2028 </a:t>
            </a:r>
            <a:r>
              <a:rPr lang="ru-RU" altLang="ru-RU" sz="3300" b="1" i="1" dirty="0">
                <a:solidFill>
                  <a:schemeClr val="tx1"/>
                </a:solidFill>
                <a:latin typeface="Times New Roman" pitchFamily="18" charset="0"/>
              </a:rPr>
              <a:t>годов»</a:t>
            </a:r>
          </a:p>
          <a:p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822377" y="8679129"/>
            <a:ext cx="6035623" cy="32674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5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96173" y="10569844"/>
            <a:ext cx="6159610" cy="137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2400" u="none" dirty="0">
                <a:solidFill>
                  <a:srgbClr val="320000"/>
                </a:solidFill>
                <a:cs typeface="Arial" panose="020B0604020202020204" pitchFamily="34" charset="0"/>
              </a:rPr>
              <a:t>Администрация Ковернинского </a:t>
            </a:r>
            <a:endParaRPr lang="ru-RU" altLang="ru-RU" sz="2400" u="none" dirty="0" smtClean="0">
              <a:solidFill>
                <a:srgbClr val="320000"/>
              </a:solidFill>
              <a:cs typeface="Arial" panose="020B0604020202020204" pitchFamily="34" charset="0"/>
            </a:endParaRPr>
          </a:p>
          <a:p>
            <a:r>
              <a:rPr lang="ru-RU" altLang="ru-RU" sz="2400" u="none" dirty="0" smtClean="0">
                <a:solidFill>
                  <a:srgbClr val="320000"/>
                </a:solidFill>
                <a:cs typeface="Arial" panose="020B0604020202020204" pitchFamily="34" charset="0"/>
              </a:rPr>
              <a:t>муниципального округа </a:t>
            </a:r>
            <a:endParaRPr lang="ru-RU" altLang="ru-RU" sz="2400" u="none" dirty="0">
              <a:solidFill>
                <a:srgbClr val="320000"/>
              </a:solidFill>
              <a:cs typeface="Arial" panose="020B0604020202020204" pitchFamily="34" charset="0"/>
            </a:endParaRPr>
          </a:p>
          <a:p>
            <a:r>
              <a:rPr lang="ru-RU" altLang="ru-RU" sz="2400" u="none" dirty="0" smtClean="0">
                <a:solidFill>
                  <a:srgbClr val="320000"/>
                </a:solidFill>
                <a:cs typeface="Arial" panose="020B0604020202020204" pitchFamily="34" charset="0"/>
              </a:rPr>
              <a:t>2026 </a:t>
            </a:r>
            <a:r>
              <a:rPr lang="ru-RU" altLang="ru-RU" sz="2400" u="none" dirty="0">
                <a:solidFill>
                  <a:srgbClr val="320000"/>
                </a:solidFill>
                <a:cs typeface="Arial" panose="020B0604020202020204" pitchFamily="34" charset="0"/>
              </a:rPr>
              <a:t>год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60" y="4050277"/>
            <a:ext cx="2787824" cy="32831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8"/>
          <a:stretch/>
        </p:blipFill>
        <p:spPr>
          <a:xfrm>
            <a:off x="268014" y="1519053"/>
            <a:ext cx="3736426" cy="38254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39" y="1519053"/>
            <a:ext cx="2551343" cy="3069021"/>
          </a:xfrm>
          <a:prstGeom prst="rect">
            <a:avLst/>
          </a:prstGeom>
        </p:spPr>
      </p:pic>
      <p:pic>
        <p:nvPicPr>
          <p:cNvPr id="4" name="Picture 10" descr="Герб Ковернинского район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66" y="166566"/>
            <a:ext cx="13303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9" y="5344510"/>
            <a:ext cx="3621449" cy="203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6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01564" y="487304"/>
            <a:ext cx="6156436" cy="1340123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38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налоги уплачивают жители </a:t>
            </a:r>
            <a:b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Ковернинского муниципального округа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01564" y="2232416"/>
            <a:ext cx="3862552" cy="83557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1"/>
                </a:solidFill>
              </a:rPr>
              <a:t>Налог на доходы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физических лиц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1564" y="4455942"/>
            <a:ext cx="3862552" cy="83557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 на имущество</a:t>
            </a: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физических лиц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01564" y="8172819"/>
            <a:ext cx="3862552" cy="83557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1"/>
                </a:solidFill>
              </a:rPr>
              <a:t>Земельный налог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1564" y="3055627"/>
            <a:ext cx="5896303" cy="103200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ставки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13%, 15 %, 18%, 20%, 22% в зависимости от годового дохода; в отношении отдельных видов доходов 9%, 15%,30% и 35%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1564" y="5245041"/>
            <a:ext cx="5880537" cy="273231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Ставка налога исходя из кадастровой стоимости объектов налогообложения: жилые дома, часть жилых домов, квартир, часть квартир, комнат, гаражей и машино-мест, хозяйственные строения или сооружения, площадь каждого из которых не превышает 50 кв.м - от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0,2%, объекты налогообложения включенные в перечень -2%, объекты,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стоимость которых превышает 300 млн. рублей –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2,5%, прочие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0,5%.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1564" y="9008391"/>
            <a:ext cx="5880537" cy="212834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Ставка налога от кадастровой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стоимости земельных участков: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0,3 % - по участкам,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занятым жилищным фондом,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с/х назначения, для личного подсобного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хозяйства, дачного хозяйства;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1,5 % - в отношении других участков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3057456" y="11640376"/>
            <a:ext cx="410956" cy="663863"/>
          </a:xfrm>
        </p:spPr>
        <p:txBody>
          <a:bodyPr/>
          <a:lstStyle/>
          <a:p>
            <a:fld id="{112229A9-9B79-493C-97C7-8F4AFEAFE386}" type="slidenum">
              <a:rPr lang="ru-RU" sz="9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0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2071" y="404223"/>
            <a:ext cx="6164317" cy="662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</a:t>
            </a:r>
            <a:r>
              <a:rPr lang="ru-RU" sz="2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  <a:endParaRPr lang="ru-RU" sz="20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2071" y="1026823"/>
            <a:ext cx="62746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 Формирование расходов осуществляется в соответствии с расходными обязательствами, законодательно закрепленными за соответствующими уровнями бюджетов. Принципы формирования расходов бюджета: по </a:t>
            </a:r>
            <a:r>
              <a:rPr lang="ru-RU" sz="1600" b="1" dirty="0" smtClean="0"/>
              <a:t>муниципальным </a:t>
            </a:r>
            <a:r>
              <a:rPr lang="ru-RU" sz="1600" b="1" dirty="0"/>
              <a:t>программам, по разделам (подразделам) функциональной структуры, по ведомствам.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1723790" y="3044859"/>
            <a:ext cx="4917809" cy="799920"/>
            <a:chOff x="1710734" y="1779568"/>
            <a:chExt cx="4322625" cy="799920"/>
          </a:xfrm>
        </p:grpSpPr>
        <p:sp>
          <p:nvSpPr>
            <p:cNvPr id="18" name="Прямоугольник с двумя скругленными соседними углами 17"/>
            <p:cNvSpPr/>
            <p:nvPr/>
          </p:nvSpPr>
          <p:spPr>
            <a:xfrm rot="5400000">
              <a:off x="3543889" y="90018"/>
              <a:ext cx="708491" cy="4270449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Box 18"/>
            <p:cNvSpPr txBox="1"/>
            <p:nvPr/>
          </p:nvSpPr>
          <p:spPr>
            <a:xfrm>
              <a:off x="1710734" y="1779568"/>
              <a:ext cx="4235863" cy="6393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600" kern="12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/>
                <a:t>ОБЩЕГОСУДАРСТВЕННЫЕ ВОПРОСЫ</a:t>
              </a:r>
              <a:endParaRPr lang="ru-RU" sz="1600" kern="12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723789" y="3929912"/>
            <a:ext cx="4917809" cy="785200"/>
            <a:chOff x="1732756" y="1794288"/>
            <a:chExt cx="4300603" cy="785200"/>
          </a:xfrm>
        </p:grpSpPr>
        <p:sp>
          <p:nvSpPr>
            <p:cNvPr id="21" name="Прямоугольник с двумя скругленными соседними углами 20"/>
            <p:cNvSpPr/>
            <p:nvPr/>
          </p:nvSpPr>
          <p:spPr>
            <a:xfrm rot="5400000">
              <a:off x="3543889" y="90018"/>
              <a:ext cx="708491" cy="4270449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TextBox 21"/>
            <p:cNvSpPr txBox="1"/>
            <p:nvPr/>
          </p:nvSpPr>
          <p:spPr>
            <a:xfrm>
              <a:off x="1732756" y="1794288"/>
              <a:ext cx="4235863" cy="6393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600" kern="12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/>
                <a:t>НАЦИОНАЛЬНАЯ БЕЗОПАСНОСТЬ,ПРАВООХРАНИТЕЛЬНАЯ ДЕЯТЕЛЬНОСТЬ</a:t>
              </a:r>
              <a:endParaRPr lang="ru-RU" sz="1600" kern="12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783150" y="4851240"/>
            <a:ext cx="4858449" cy="798799"/>
            <a:chOff x="1762910" y="1780689"/>
            <a:chExt cx="4270449" cy="798799"/>
          </a:xfrm>
        </p:grpSpPr>
        <p:sp>
          <p:nvSpPr>
            <p:cNvPr id="25" name="Прямоугольник с двумя скругленными соседними углами 24"/>
            <p:cNvSpPr/>
            <p:nvPr/>
          </p:nvSpPr>
          <p:spPr>
            <a:xfrm rot="5400000">
              <a:off x="3543889" y="90018"/>
              <a:ext cx="708491" cy="4270449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TextBox 25"/>
            <p:cNvSpPr txBox="1"/>
            <p:nvPr/>
          </p:nvSpPr>
          <p:spPr>
            <a:xfrm>
              <a:off x="1762910" y="1780689"/>
              <a:ext cx="4235863" cy="6393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600" kern="12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/>
                <a:t>ОХРАНА ОКРУЖАЮЩЕЙ СРЕДЫ</a:t>
              </a:r>
              <a:endParaRPr lang="ru-RU" sz="1600" kern="12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783150" y="5875548"/>
            <a:ext cx="4858449" cy="708491"/>
            <a:chOff x="1762910" y="1870997"/>
            <a:chExt cx="4270449" cy="708491"/>
          </a:xfrm>
        </p:grpSpPr>
        <p:sp>
          <p:nvSpPr>
            <p:cNvPr id="28" name="Прямоугольник с двумя скругленными соседними углами 27"/>
            <p:cNvSpPr/>
            <p:nvPr/>
          </p:nvSpPr>
          <p:spPr>
            <a:xfrm rot="5400000">
              <a:off x="3543889" y="90018"/>
              <a:ext cx="708491" cy="4270449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1762910" y="1905583"/>
              <a:ext cx="4235863" cy="6393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600" kern="12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/>
                <a:t>НАЦИОНАЛЬНАЯ ЭКОНОМИКА</a:t>
              </a:r>
              <a:endParaRPr lang="ru-RU" sz="1600" kern="1200" dirty="0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1817735" y="6714440"/>
            <a:ext cx="4823863" cy="708491"/>
            <a:chOff x="1762910" y="1870997"/>
            <a:chExt cx="4270449" cy="708491"/>
          </a:xfrm>
        </p:grpSpPr>
        <p:sp>
          <p:nvSpPr>
            <p:cNvPr id="31" name="Прямоугольник с двумя скругленными соседними углами 30"/>
            <p:cNvSpPr/>
            <p:nvPr/>
          </p:nvSpPr>
          <p:spPr>
            <a:xfrm rot="5400000">
              <a:off x="3543889" y="90018"/>
              <a:ext cx="708491" cy="4270449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TextBox 31"/>
            <p:cNvSpPr txBox="1"/>
            <p:nvPr/>
          </p:nvSpPr>
          <p:spPr>
            <a:xfrm>
              <a:off x="1762910" y="1905583"/>
              <a:ext cx="4235863" cy="6393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600" kern="12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/>
                <a:t>ОБРАЗОВАНИЕ</a:t>
              </a:r>
              <a:endParaRPr lang="ru-RU" sz="1600" kern="1200" dirty="0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817735" y="7615867"/>
            <a:ext cx="4841155" cy="743078"/>
            <a:chOff x="1762910" y="1836410"/>
            <a:chExt cx="4270449" cy="743078"/>
          </a:xfrm>
        </p:grpSpPr>
        <p:sp>
          <p:nvSpPr>
            <p:cNvPr id="34" name="Прямоугольник с двумя скругленными соседними углами 33"/>
            <p:cNvSpPr/>
            <p:nvPr/>
          </p:nvSpPr>
          <p:spPr>
            <a:xfrm rot="5400000">
              <a:off x="3543889" y="90018"/>
              <a:ext cx="708491" cy="4270449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TextBox 34"/>
            <p:cNvSpPr txBox="1"/>
            <p:nvPr/>
          </p:nvSpPr>
          <p:spPr>
            <a:xfrm>
              <a:off x="1762910" y="1836410"/>
              <a:ext cx="4235863" cy="6393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600" kern="12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/>
                <a:t>КУЛЬТУРА И КИНЕМАТОГРАФИЯ</a:t>
              </a:r>
              <a:endParaRPr lang="ru-RU" sz="1600" kern="1200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1798997" y="8460443"/>
            <a:ext cx="4858448" cy="756626"/>
            <a:chOff x="1762910" y="1822862"/>
            <a:chExt cx="4270449" cy="756626"/>
          </a:xfrm>
        </p:grpSpPr>
        <p:sp>
          <p:nvSpPr>
            <p:cNvPr id="37" name="Прямоугольник с двумя скругленными соседними углами 36"/>
            <p:cNvSpPr/>
            <p:nvPr/>
          </p:nvSpPr>
          <p:spPr>
            <a:xfrm rot="5400000">
              <a:off x="3543889" y="90018"/>
              <a:ext cx="708491" cy="4270449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TextBox 37"/>
            <p:cNvSpPr txBox="1"/>
            <p:nvPr/>
          </p:nvSpPr>
          <p:spPr>
            <a:xfrm>
              <a:off x="1762910" y="1822862"/>
              <a:ext cx="4235863" cy="6393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600" kern="12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/>
                <a:t>ЖИЛИЩНО-КОММУНАЛЬНОЕ ХОЗЯЙСТВО</a:t>
              </a:r>
              <a:endParaRPr lang="ru-RU" sz="1600" kern="1200" dirty="0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816292" y="9331736"/>
            <a:ext cx="4841154" cy="802004"/>
            <a:chOff x="1762910" y="1777484"/>
            <a:chExt cx="4270449" cy="802004"/>
          </a:xfrm>
        </p:grpSpPr>
        <p:sp>
          <p:nvSpPr>
            <p:cNvPr id="40" name="Прямоугольник с двумя скругленными соседними углами 39"/>
            <p:cNvSpPr/>
            <p:nvPr/>
          </p:nvSpPr>
          <p:spPr>
            <a:xfrm rot="5400000">
              <a:off x="3543889" y="90018"/>
              <a:ext cx="708491" cy="4270449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TextBox 40"/>
            <p:cNvSpPr txBox="1"/>
            <p:nvPr/>
          </p:nvSpPr>
          <p:spPr>
            <a:xfrm>
              <a:off x="1772741" y="1777484"/>
              <a:ext cx="4235863" cy="6393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600" kern="12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/>
                <a:t>СРЕДСТВА МАССОВОЙ ИНФОРМАЦИИ</a:t>
              </a:r>
              <a:endParaRPr lang="ru-RU" sz="1600" kern="1200" dirty="0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1798997" y="10262672"/>
            <a:ext cx="4841154" cy="735404"/>
            <a:chOff x="1762910" y="1844084"/>
            <a:chExt cx="4270449" cy="735404"/>
          </a:xfrm>
        </p:grpSpPr>
        <p:sp>
          <p:nvSpPr>
            <p:cNvPr id="43" name="Прямоугольник с двумя скругленными соседними углами 42"/>
            <p:cNvSpPr/>
            <p:nvPr/>
          </p:nvSpPr>
          <p:spPr>
            <a:xfrm rot="5400000">
              <a:off x="3543889" y="90018"/>
              <a:ext cx="708491" cy="4270449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1762910" y="1844084"/>
              <a:ext cx="4235863" cy="6393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600" kern="12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/>
                <a:t>СОЦИАЛЬНАЯ ПОЛИТИКА</a:t>
              </a:r>
              <a:endParaRPr lang="ru-RU" sz="1600" kern="1200" dirty="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827437" y="11113648"/>
            <a:ext cx="4830247" cy="764761"/>
            <a:chOff x="1762910" y="1814727"/>
            <a:chExt cx="4270449" cy="764761"/>
          </a:xfrm>
        </p:grpSpPr>
        <p:sp>
          <p:nvSpPr>
            <p:cNvPr id="46" name="Прямоугольник с двумя скругленными соседними углами 45"/>
            <p:cNvSpPr/>
            <p:nvPr/>
          </p:nvSpPr>
          <p:spPr>
            <a:xfrm rot="5400000">
              <a:off x="3543889" y="90018"/>
              <a:ext cx="708491" cy="4270449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TextBox 46"/>
            <p:cNvSpPr txBox="1"/>
            <p:nvPr/>
          </p:nvSpPr>
          <p:spPr>
            <a:xfrm>
              <a:off x="1762910" y="1814727"/>
              <a:ext cx="4235863" cy="6393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600" kern="12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/>
                <a:t>ФИЗИЧЕСКАЯ КУЛЬТУРА И СПОРТ</a:t>
              </a:r>
              <a:endParaRPr lang="ru-RU" sz="1600" kern="1200" dirty="0"/>
            </a:p>
          </p:txBody>
        </p:sp>
      </p:grpSp>
      <p:pic>
        <p:nvPicPr>
          <p:cNvPr id="48" name="Рисунок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08" y="3123512"/>
            <a:ext cx="907874" cy="70849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09" y="4020950"/>
            <a:ext cx="907874" cy="70849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84" y="4913922"/>
            <a:ext cx="917350" cy="70849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222" y="5830153"/>
            <a:ext cx="907874" cy="70849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0" y="6760174"/>
            <a:ext cx="917350" cy="70849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208" y="7649836"/>
            <a:ext cx="907874" cy="70849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470" y="8506470"/>
            <a:ext cx="917350" cy="7106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509" y="9408937"/>
            <a:ext cx="861046" cy="70849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509" y="10270446"/>
            <a:ext cx="861046" cy="78774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2484" y="11193839"/>
            <a:ext cx="863377" cy="70930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3064042" y="11787044"/>
            <a:ext cx="385650" cy="517251"/>
          </a:xfrm>
        </p:spPr>
        <p:txBody>
          <a:bodyPr>
            <a:normAutofit/>
          </a:bodyPr>
          <a:lstStyle/>
          <a:p>
            <a:fld id="{112229A9-9B79-493C-97C7-8F4AFEAFE386}" type="slidenum">
              <a:rPr lang="ru-RU" sz="9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0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141" y="447648"/>
            <a:ext cx="6177611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ПРОГРАММНЫЙ БЮДЖЕТ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8141" y="1084607"/>
            <a:ext cx="60869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Программный бюджет </a:t>
            </a:r>
            <a:r>
              <a:rPr lang="ru-RU" dirty="0" smtClean="0"/>
              <a:t>отличается </a:t>
            </a:r>
            <a:r>
              <a:rPr lang="ru-RU" dirty="0"/>
              <a:t>от традиционного тем, что все или почти все расходы включены в программы и каждая программа своей целью прямо связана с той или иной стратегической задачей деятельности ведомства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5785" y="2440999"/>
            <a:ext cx="62199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Программное бюджетирование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представляет собой методологию планирования, исполнения и контроля за исполнением бюджета, обеспечивающую взаимосвязь процесса распределения муниципальных расходов с результатами от реализации программ, разрабатываемых на основе стратегических целей, с учетом приоритетов муниципальной политики, общественной значимости ожидаемых и конечных результатов использования бюджетных средств.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13961" y="5664720"/>
            <a:ext cx="6086901" cy="8980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Ковернинского муниципального округа на 2026- 2028 годы сформирован на основе 28 муниципальных программ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739452" y="69710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739452" y="81622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722750" y="923170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739452" y="1036742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19742" y="6795430"/>
            <a:ext cx="4612944" cy="83580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3400"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Исполнение бюджета по программной классификации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97210" y="7907109"/>
            <a:ext cx="4612944" cy="85181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Взаимосвязь бюджетных расходов с результатами реализации муниципальных программ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87918" y="8912839"/>
            <a:ext cx="4612944" cy="1122357"/>
          </a:xfrm>
          <a:prstGeom prst="roundRect">
            <a:avLst>
              <a:gd name="adj" fmla="val 442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446088" algn="ctr">
              <a:tabLst>
                <a:tab pos="892175" algn="l"/>
              </a:tabLst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Мониторинг показателей исполнения целевых программ, оценка эффективности бюджетных расходов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962098" y="10267849"/>
            <a:ext cx="4612944" cy="69308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качества бюджетного планирования и исполнения бюджета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2999874" y="11774905"/>
            <a:ext cx="417094" cy="417094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10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126" y="422912"/>
            <a:ext cx="6400799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Показатели, характеризующие Ковернинский муниципальный округ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1560821" y="1595114"/>
            <a:ext cx="1884907" cy="1237011"/>
          </a:xfrm>
          <a:prstGeom prst="wedgeRoundRectCallout">
            <a:avLst>
              <a:gd name="adj1" fmla="val -49804"/>
              <a:gd name="adj2" fmla="val 2577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Площадь  - 2340 кв. км.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4856489" y="1757804"/>
            <a:ext cx="1846869" cy="1480590"/>
          </a:xfrm>
          <a:prstGeom prst="wedgeRoundRectCallout">
            <a:avLst>
              <a:gd name="adj1" fmla="val -49803"/>
              <a:gd name="adj2" fmla="val 72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округа – 16,9* тыс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ая прямоугольная выноска 15"/>
          <p:cNvSpPr>
            <a:spLocks noChangeArrowheads="1"/>
          </p:cNvSpPr>
          <p:nvPr/>
        </p:nvSpPr>
        <p:spPr bwMode="auto">
          <a:xfrm>
            <a:off x="1648061" y="3106029"/>
            <a:ext cx="1884907" cy="1594100"/>
          </a:xfrm>
          <a:prstGeom prst="wedgeRoundRectCallout">
            <a:avLst>
              <a:gd name="adj1" fmla="val -49806"/>
              <a:gd name="adj2" fmla="val -282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400" algn="ctr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Объем отгруженной продукции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8540,3 млн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sp>
        <p:nvSpPr>
          <p:cNvPr id="6" name="Скругленная прямоугольная выноска 11"/>
          <p:cNvSpPr>
            <a:spLocks noChangeArrowheads="1"/>
          </p:cNvSpPr>
          <p:nvPr/>
        </p:nvSpPr>
        <p:spPr bwMode="auto">
          <a:xfrm>
            <a:off x="4651338" y="3427594"/>
            <a:ext cx="2159876" cy="1152666"/>
          </a:xfrm>
          <a:prstGeom prst="wedgeRoundRectCallout">
            <a:avLst>
              <a:gd name="adj1" fmla="val -49532"/>
              <a:gd name="adj2" fmla="val -4587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400" algn="ctr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плата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49375,3 руб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Скругленная прямоугольная выноска 12"/>
          <p:cNvSpPr>
            <a:spLocks noChangeArrowheads="1"/>
          </p:cNvSpPr>
          <p:nvPr/>
        </p:nvSpPr>
        <p:spPr bwMode="auto">
          <a:xfrm>
            <a:off x="3318008" y="4762100"/>
            <a:ext cx="2396034" cy="1586339"/>
          </a:xfrm>
          <a:prstGeom prst="wedgeRoundRectCallout">
            <a:avLst>
              <a:gd name="adj1" fmla="val -16777"/>
              <a:gd name="adj2" fmla="val 4730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400" algn="ctr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Инвестиции в основной капитал в действующих ценах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908,28 млн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sp>
        <p:nvSpPr>
          <p:cNvPr id="8" name="Скругленная прямоугольная выноска 14"/>
          <p:cNvSpPr>
            <a:spLocks noChangeArrowheads="1"/>
          </p:cNvSpPr>
          <p:nvPr/>
        </p:nvSpPr>
        <p:spPr bwMode="auto">
          <a:xfrm>
            <a:off x="2362966" y="6823535"/>
            <a:ext cx="4306117" cy="3875529"/>
          </a:xfrm>
          <a:prstGeom prst="wedgeRoundRectCallout">
            <a:avLst>
              <a:gd name="adj1" fmla="val -49621"/>
              <a:gd name="adj2" fmla="val 2344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400" algn="ctr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just"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Количество муниципальных образований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- 1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Количество муниципальных учреждений и предприятий  -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муниципальные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учреждения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-29</a:t>
            </a:r>
          </a:p>
          <a:p>
            <a:pPr>
              <a:defRPr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(казенные –20, 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автономные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1, бюджетные – 8)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муниципальные предприятия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- 1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945931" y="123409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r="29124" b="56"/>
          <a:stretch/>
        </p:blipFill>
        <p:spPr bwMode="auto">
          <a:xfrm>
            <a:off x="364263" y="1732449"/>
            <a:ext cx="1107224" cy="106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88" y="1947004"/>
            <a:ext cx="1340301" cy="100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63" y="3421863"/>
            <a:ext cx="1110540" cy="86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 bwMode="auto">
          <a:xfrm>
            <a:off x="3622177" y="3477822"/>
            <a:ext cx="958748" cy="95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004" y="4948312"/>
            <a:ext cx="1422539" cy="133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26" y="7580022"/>
            <a:ext cx="2061307" cy="170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77966" y="1352912"/>
            <a:ext cx="2622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2025 года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35704" y="11758862"/>
            <a:ext cx="406585" cy="307019"/>
          </a:xfrm>
        </p:spPr>
        <p:txBody>
          <a:bodyPr>
            <a:normAutofit/>
          </a:bodyPr>
          <a:lstStyle/>
          <a:p>
            <a:fld id="{112229A9-9B79-493C-97C7-8F4AFEAFE386}" type="slidenum">
              <a:rPr lang="ru-RU" smtClean="0"/>
              <a:t>13</a:t>
            </a:fld>
            <a:endParaRPr lang="ru-RU" dirty="0"/>
          </a:p>
        </p:txBody>
      </p:sp>
      <p:sp>
        <p:nvSpPr>
          <p:cNvPr id="18" name="Номер слайда 13"/>
          <p:cNvSpPr txBox="1">
            <a:spLocks/>
          </p:cNvSpPr>
          <p:nvPr/>
        </p:nvSpPr>
        <p:spPr>
          <a:xfrm>
            <a:off x="3088104" y="11911262"/>
            <a:ext cx="406585" cy="307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7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125" y="11283766"/>
            <a:ext cx="6132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*численность постоянного населения на 01.01.2025г по данным Росстата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93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890" y="0"/>
            <a:ext cx="6716110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прогнозных показателей социально-экономического развития муниципального округа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63596" y="1803531"/>
            <a:ext cx="6716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потребительских цен,%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107232418"/>
              </p:ext>
            </p:extLst>
          </p:nvPr>
        </p:nvGraphicFramePr>
        <p:xfrm>
          <a:off x="368143" y="2538785"/>
          <a:ext cx="6162392" cy="1441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44013976"/>
              </p:ext>
            </p:extLst>
          </p:nvPr>
        </p:nvGraphicFramePr>
        <p:xfrm>
          <a:off x="507650" y="4893140"/>
          <a:ext cx="5984590" cy="2086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31868" y="4431475"/>
            <a:ext cx="65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плата, рублей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3012340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5118" y="6963845"/>
            <a:ext cx="4304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/>
            <a:r>
              <a:rPr lang="ru-RU" sz="2400" dirty="0" smtClean="0"/>
              <a:t> </a:t>
            </a:r>
            <a:endParaRPr lang="en-US" sz="2400" dirty="0" smtClean="0"/>
          </a:p>
          <a:p>
            <a:pPr marL="446088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Инвестиции, млн. рублей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946760677"/>
              </p:ext>
            </p:extLst>
          </p:nvPr>
        </p:nvGraphicFramePr>
        <p:xfrm>
          <a:off x="368143" y="7363423"/>
          <a:ext cx="6263601" cy="3140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71575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3778" y="257503"/>
            <a:ext cx="6574221" cy="530773"/>
          </a:xfrm>
          <a:solidFill>
            <a:schemeClr val="accent1"/>
          </a:solidFill>
        </p:spPr>
        <p:txBody>
          <a:bodyPr>
            <a:normAutofit fontScale="92500"/>
          </a:bodyPr>
          <a:lstStyle/>
          <a:p>
            <a:r>
              <a:rPr lang="ru-RU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ввода в действие жилых домов</a:t>
            </a:r>
            <a:endParaRPr lang="ru-RU" sz="24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35703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404786"/>
              </p:ext>
            </p:extLst>
          </p:nvPr>
        </p:nvGraphicFramePr>
        <p:xfrm>
          <a:off x="141888" y="4639359"/>
          <a:ext cx="6400800" cy="2686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0875" y="852371"/>
            <a:ext cx="472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Площадь, тыс.кв.м.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86641" y="3874624"/>
            <a:ext cx="471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Темп роста, %</a:t>
            </a: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435277619"/>
              </p:ext>
            </p:extLst>
          </p:nvPr>
        </p:nvGraphicFramePr>
        <p:xfrm>
          <a:off x="0" y="1285798"/>
          <a:ext cx="6400800" cy="2460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18576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71090" y="1324714"/>
            <a:ext cx="1560786" cy="54653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м</a:t>
            </a:r>
            <a:r>
              <a:rPr lang="ru-RU" dirty="0" smtClean="0">
                <a:solidFill>
                  <a:schemeClr val="tx1"/>
                </a:solidFill>
              </a:rPr>
              <a:t>лн.рублей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3011503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21003342"/>
              </p:ext>
            </p:extLst>
          </p:nvPr>
        </p:nvGraphicFramePr>
        <p:xfrm>
          <a:off x="2571444" y="1003734"/>
          <a:ext cx="4077348" cy="303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7968" y="1780595"/>
            <a:ext cx="2443656" cy="187743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1296,9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 рублей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рогноз поступлений доходов в бюджет муниципального округа            в 2026 году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7412618"/>
              </p:ext>
            </p:extLst>
          </p:nvPr>
        </p:nvGraphicFramePr>
        <p:xfrm>
          <a:off x="2680138" y="5007373"/>
          <a:ext cx="4219237" cy="2343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3163" y="5050478"/>
            <a:ext cx="2914484" cy="19389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77,6</a:t>
            </a:r>
          </a:p>
          <a:p>
            <a:pPr algn="ctr"/>
            <a:r>
              <a:rPr lang="ru-RU" sz="2000" b="1" dirty="0" smtClean="0"/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 рублей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муниципального округа на душу населения в 2026 году***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4801" y="8318306"/>
            <a:ext cx="600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*- исполнение бюджета муниципального округа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** - первоначально принятый бюджет муниципального округа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***-численность населения на 01.01.2025г. по данным Росстата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297214" y="5003942"/>
            <a:ext cx="1560786" cy="546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1500" kern="1200" spc="8" baseline="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млн.рублей</a:t>
            </a:r>
            <a:endParaRPr lang="ru-RU" dirty="0"/>
          </a:p>
        </p:txBody>
      </p:sp>
      <p:sp>
        <p:nvSpPr>
          <p:cNvPr id="15" name="Левая круглая скобка 14"/>
          <p:cNvSpPr/>
          <p:nvPr/>
        </p:nvSpPr>
        <p:spPr>
          <a:xfrm rot="16200000">
            <a:off x="5281105" y="2656579"/>
            <a:ext cx="378373" cy="238128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789757" y="3907241"/>
            <a:ext cx="1942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прогноз</a:t>
            </a:r>
            <a:endParaRPr lang="ru-RU" dirty="0"/>
          </a:p>
        </p:txBody>
      </p:sp>
      <p:sp>
        <p:nvSpPr>
          <p:cNvPr id="17" name="Левая круглая скобка 16"/>
          <p:cNvSpPr/>
          <p:nvPr/>
        </p:nvSpPr>
        <p:spPr>
          <a:xfrm rot="16200000">
            <a:off x="5291144" y="5861450"/>
            <a:ext cx="504497" cy="2376968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5019836" y="7209209"/>
            <a:ext cx="148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прогноз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6642" y="285946"/>
            <a:ext cx="6662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муниципального округа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044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83240" y="5217686"/>
            <a:ext cx="2206818" cy="56896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млн.рублей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96951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85182108"/>
              </p:ext>
            </p:extLst>
          </p:nvPr>
        </p:nvGraphicFramePr>
        <p:xfrm>
          <a:off x="2356946" y="1126644"/>
          <a:ext cx="4414343" cy="266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1249" y="2101013"/>
            <a:ext cx="213240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1298,9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 рублей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расходов бюджета муниципального округа в 2026 году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283240" y="1370159"/>
            <a:ext cx="2206818" cy="568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1500" kern="1200" spc="8" baseline="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млн.рублей</a:t>
            </a: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15797039"/>
              </p:ext>
            </p:extLst>
          </p:nvPr>
        </p:nvGraphicFramePr>
        <p:xfrm>
          <a:off x="2471126" y="5159031"/>
          <a:ext cx="4240923" cy="2311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1320" y="5502166"/>
            <a:ext cx="22423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77,4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 рублей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округа на душу населения  в 2026 году***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Левая круглая скобка 8"/>
          <p:cNvSpPr/>
          <p:nvPr/>
        </p:nvSpPr>
        <p:spPr>
          <a:xfrm rot="16200000">
            <a:off x="5279161" y="2482680"/>
            <a:ext cx="304117" cy="2349064"/>
          </a:xfrm>
          <a:prstGeom prst="leftBracket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913288" y="7534847"/>
            <a:ext cx="1449354" cy="568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1500" kern="1200" spc="8" baseline="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прогноз</a:t>
            </a:r>
            <a:endParaRPr lang="ru-RU" dirty="0"/>
          </a:p>
        </p:txBody>
      </p:sp>
      <p:sp>
        <p:nvSpPr>
          <p:cNvPr id="11" name="Левая круглая скобка 10"/>
          <p:cNvSpPr/>
          <p:nvPr/>
        </p:nvSpPr>
        <p:spPr>
          <a:xfrm rot="16200000">
            <a:off x="5318576" y="6274202"/>
            <a:ext cx="304117" cy="2349064"/>
          </a:xfrm>
          <a:prstGeom prst="leftBracket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4795405" y="3794916"/>
            <a:ext cx="1449354" cy="568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1500" kern="1200" spc="8" baseline="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прогноз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36179" y="8395948"/>
            <a:ext cx="6335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- исполнение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муниципального округа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 - первоначально принятый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округа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***-численность населения на 01.01.2025г. по данным Росстата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320" y="295496"/>
            <a:ext cx="6404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округа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785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3077594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794136398"/>
              </p:ext>
            </p:extLst>
          </p:nvPr>
        </p:nvGraphicFramePr>
        <p:xfrm>
          <a:off x="2357839" y="1213945"/>
          <a:ext cx="4422280" cy="3090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11385630"/>
              </p:ext>
            </p:extLst>
          </p:nvPr>
        </p:nvGraphicFramePr>
        <p:xfrm>
          <a:off x="2083065" y="3334508"/>
          <a:ext cx="4576843" cy="2969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81506395"/>
              </p:ext>
            </p:extLst>
          </p:nvPr>
        </p:nvGraphicFramePr>
        <p:xfrm>
          <a:off x="2431107" y="7107452"/>
          <a:ext cx="4228801" cy="2356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302" y="2076298"/>
            <a:ext cx="24792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1296,9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 рублей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оходы бюджета муниципального округа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2026году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512" y="4569867"/>
            <a:ext cx="20267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1298,9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 рублей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округа в 2026 году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823762"/>
            <a:ext cx="26206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-2,0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 рублей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муниципального округа в 2026году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Левая круглая скобка 9"/>
          <p:cNvSpPr/>
          <p:nvPr/>
        </p:nvSpPr>
        <p:spPr>
          <a:xfrm rot="16200000">
            <a:off x="5224600" y="7303438"/>
            <a:ext cx="301583" cy="2303078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82869" y="213961"/>
            <a:ext cx="52026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муниципального округа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2869" y="6526924"/>
            <a:ext cx="5423338" cy="296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45432" y="9570272"/>
            <a:ext cx="4513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*-исполнение</a:t>
            </a:r>
          </a:p>
          <a:p>
            <a:r>
              <a:rPr lang="ru-RU" dirty="0" smtClean="0"/>
              <a:t>**-первоначально утвержденный бюджет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6373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39103" y="1648305"/>
            <a:ext cx="1734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Млн.рублей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6709" y="252414"/>
            <a:ext cx="6858000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бюджета Ковернинского муниципального округа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35704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488238"/>
              </p:ext>
            </p:extLst>
          </p:nvPr>
        </p:nvGraphicFramePr>
        <p:xfrm>
          <a:off x="86709" y="2017637"/>
          <a:ext cx="6716112" cy="3247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7856">
                  <a:extLst>
                    <a:ext uri="{9D8B030D-6E8A-4147-A177-3AD203B41FA5}">
                      <a16:colId xmlns:a16="http://schemas.microsoft.com/office/drawing/2014/main" val="3292167185"/>
                    </a:ext>
                  </a:extLst>
                </a:gridCol>
                <a:gridCol w="1251561">
                  <a:extLst>
                    <a:ext uri="{9D8B030D-6E8A-4147-A177-3AD203B41FA5}">
                      <a16:colId xmlns:a16="http://schemas.microsoft.com/office/drawing/2014/main" val="2619082069"/>
                    </a:ext>
                  </a:extLst>
                </a:gridCol>
                <a:gridCol w="802106">
                  <a:extLst>
                    <a:ext uri="{9D8B030D-6E8A-4147-A177-3AD203B41FA5}">
                      <a16:colId xmlns:a16="http://schemas.microsoft.com/office/drawing/2014/main" val="653026715"/>
                    </a:ext>
                  </a:extLst>
                </a:gridCol>
                <a:gridCol w="962526">
                  <a:extLst>
                    <a:ext uri="{9D8B030D-6E8A-4147-A177-3AD203B41FA5}">
                      <a16:colId xmlns:a16="http://schemas.microsoft.com/office/drawing/2014/main" val="4245716682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44400930"/>
                    </a:ext>
                  </a:extLst>
                </a:gridCol>
                <a:gridCol w="931410">
                  <a:extLst>
                    <a:ext uri="{9D8B030D-6E8A-4147-A177-3AD203B41FA5}">
                      <a16:colId xmlns:a16="http://schemas.microsoft.com/office/drawing/2014/main" val="3081746388"/>
                    </a:ext>
                  </a:extLst>
                </a:gridCol>
              </a:tblGrid>
              <a:tr h="541283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финансирования бюджета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Исполнено2024 год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835075"/>
                  </a:ext>
                </a:extLst>
              </a:tr>
              <a:tr h="5412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821747"/>
                  </a:ext>
                </a:extLst>
              </a:tr>
              <a:tr h="108256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источники, из них основные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-28,6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934860"/>
                  </a:ext>
                </a:extLst>
              </a:tr>
              <a:tr h="108256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Остатки денежных средств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-28,6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33756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304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362" y="10920450"/>
            <a:ext cx="6726130" cy="1271550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</a:t>
            </a:r>
            <a:br>
              <a:rPr lang="ru-RU" sz="1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финансового управления                         Соколова В.Н.</a:t>
            </a:r>
            <a:endParaRPr lang="ru-RU" sz="1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3362" y="5636049"/>
            <a:ext cx="6012006" cy="5322735"/>
          </a:xfrm>
          <a:ln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постарались в доступной и понятной для граждан форме рассказать о важнейшем финансовом документе нашего округа. Формирование бюджета округа на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2026-2028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 осуществлялось исходя из необходимости решения задач, поставленных Президентом и Правительством Российской Федерации, Правительством Нижегородской области, Основными направлениями бюджетной и налоговой политики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Ковернинского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 на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2026-2028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годы. В представленной брошюре Вы можете ознакомиться с основными целями, задачами и приоритетными направлениями бюджетной и налоговой политики, планируемыми и достигнутыми результатами использования бюджетных ассигнований, а также с информацией о главных направлениях расходов местного бюджета, распределяемых в рамках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муниципальных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004588" y="11935326"/>
            <a:ext cx="329508" cy="256674"/>
          </a:xfrm>
        </p:spPr>
        <p:txBody>
          <a:bodyPr>
            <a:normAutofit/>
          </a:bodyPr>
          <a:lstStyle/>
          <a:p>
            <a:fld id="{112229A9-9B79-493C-97C7-8F4AFEAFE386}" type="slidenum">
              <a:rPr lang="ru-RU" sz="9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3310" y="283851"/>
            <a:ext cx="5452110" cy="12715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38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 smtClean="0"/>
              <a:t>Уважаемые жители Ковернинского муниципального округа!</a:t>
            </a:r>
            <a:endParaRPr lang="ru-RU" sz="28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94287" y="2335003"/>
            <a:ext cx="3843537" cy="2548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897081" y="1485465"/>
            <a:ext cx="348795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Перед вами брошюра "Бюджет для граждан", разработанная финансовым управлением администрации Ковернинского муниципального округа по решению Совета депутатов Ковернинского муниципального округа Нижегородской области "О бюджете муниципального округа на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год и на плановый период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2027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2028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годов".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08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35704" y="11837650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128601"/>
              </p:ext>
            </p:extLst>
          </p:nvPr>
        </p:nvGraphicFramePr>
        <p:xfrm>
          <a:off x="284606" y="1630536"/>
          <a:ext cx="6384209" cy="5770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4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5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59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8296">
                <a:tc rowSpan="2">
                  <a:txBody>
                    <a:bodyPr/>
                    <a:lstStyle/>
                    <a:p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74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800" b="1" i="0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800" b="1" i="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800" b="1" i="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800" b="1" i="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96">
                <a:tc>
                  <a:txBody>
                    <a:bodyPr/>
                    <a:lstStyle/>
                    <a:p>
                      <a:r>
                        <a:rPr lang="ru-RU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r>
                        <a:rPr lang="ru-RU" sz="1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бюджета, ВСЕГО</a:t>
                      </a:r>
                      <a:endParaRPr lang="ru-RU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1134,9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1195,6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296">
                <a:tc>
                  <a:txBody>
                    <a:bodyPr/>
                    <a:lstStyle/>
                    <a:p>
                      <a:r>
                        <a:rPr lang="ru-RU" sz="1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</a:t>
                      </a:r>
                      <a:r>
                        <a:rPr lang="ru-RU" sz="1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неналоговые доходы</a:t>
                      </a:r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516,6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561,3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018">
                <a:tc>
                  <a:txBody>
                    <a:bodyPr/>
                    <a:lstStyle/>
                    <a:p>
                      <a:r>
                        <a:rPr lang="ru-RU" sz="1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налоговые и неналоговые доходы, являющиеся источниками формирования дорожного фонда муниципального округа</a:t>
                      </a:r>
                      <a:endParaRPr lang="ru-RU" sz="1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2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ВСЕГО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780,3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595,6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2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08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нецелевые (дотации)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233,6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701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(субсидии, субвенции, иные межбюджетные трансферты, прочие безвозмездные поступления)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546,7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396,3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626351822"/>
              </p:ext>
            </p:extLst>
          </p:nvPr>
        </p:nvGraphicFramePr>
        <p:xfrm>
          <a:off x="166783" y="7310035"/>
          <a:ext cx="3303289" cy="2422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93586782"/>
              </p:ext>
            </p:extLst>
          </p:nvPr>
        </p:nvGraphicFramePr>
        <p:xfrm>
          <a:off x="3452648" y="7712423"/>
          <a:ext cx="3405351" cy="2141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057109418"/>
              </p:ext>
            </p:extLst>
          </p:nvPr>
        </p:nvGraphicFramePr>
        <p:xfrm>
          <a:off x="1431735" y="9781011"/>
          <a:ext cx="3723588" cy="2344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02557" y="7503583"/>
            <a:ext cx="279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1477" y="9691504"/>
            <a:ext cx="3610466" cy="37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44" y="-86051"/>
            <a:ext cx="6841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каких поступлений формируются доходы бюджета муниципального округа в 2026-2028 годах 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6033" y="1235366"/>
            <a:ext cx="138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</a:t>
            </a:r>
            <a:r>
              <a:rPr lang="ru-RU" dirty="0" smtClean="0"/>
              <a:t>лн.рублей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177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27644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596411"/>
              </p:ext>
            </p:extLst>
          </p:nvPr>
        </p:nvGraphicFramePr>
        <p:xfrm>
          <a:off x="165714" y="1294629"/>
          <a:ext cx="6653048" cy="9868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020">
                  <a:extLst>
                    <a:ext uri="{9D8B030D-6E8A-4147-A177-3AD203B41FA5}">
                      <a16:colId xmlns:a16="http://schemas.microsoft.com/office/drawing/2014/main" val="3600695424"/>
                    </a:ext>
                  </a:extLst>
                </a:gridCol>
                <a:gridCol w="961697">
                  <a:extLst>
                    <a:ext uri="{9D8B030D-6E8A-4147-A177-3AD203B41FA5}">
                      <a16:colId xmlns:a16="http://schemas.microsoft.com/office/drawing/2014/main" val="1303460502"/>
                    </a:ext>
                  </a:extLst>
                </a:gridCol>
                <a:gridCol w="1088206">
                  <a:extLst>
                    <a:ext uri="{9D8B030D-6E8A-4147-A177-3AD203B41FA5}">
                      <a16:colId xmlns:a16="http://schemas.microsoft.com/office/drawing/2014/main" val="1828862187"/>
                    </a:ext>
                  </a:extLst>
                </a:gridCol>
                <a:gridCol w="992264">
                  <a:extLst>
                    <a:ext uri="{9D8B030D-6E8A-4147-A177-3AD203B41FA5}">
                      <a16:colId xmlns:a16="http://schemas.microsoft.com/office/drawing/2014/main" val="302561465"/>
                    </a:ext>
                  </a:extLst>
                </a:gridCol>
                <a:gridCol w="1041064">
                  <a:extLst>
                    <a:ext uri="{9D8B030D-6E8A-4147-A177-3AD203B41FA5}">
                      <a16:colId xmlns:a16="http://schemas.microsoft.com/office/drawing/2014/main" val="3480955179"/>
                    </a:ext>
                  </a:extLst>
                </a:gridCol>
                <a:gridCol w="1024797">
                  <a:extLst>
                    <a:ext uri="{9D8B030D-6E8A-4147-A177-3AD203B41FA5}">
                      <a16:colId xmlns:a16="http://schemas.microsoft.com/office/drawing/2014/main" val="1746356266"/>
                    </a:ext>
                  </a:extLst>
                </a:gridCol>
              </a:tblGrid>
              <a:tr h="48873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Д О Х О Д Ы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* год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**год</a:t>
                      </a: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867834"/>
                  </a:ext>
                </a:extLst>
              </a:tr>
              <a:tr h="488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228600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26576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 всего, из них: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465 152,6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470 948,1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516 589,7</a:t>
                      </a:r>
                    </a:p>
                  </a:txBody>
                  <a:tcPr marL="228600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561 304,1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600 010,0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6779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из них: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405 630,4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426 581,3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470 005,7</a:t>
                      </a:r>
                    </a:p>
                  </a:txBody>
                  <a:tcPr marL="228600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513 833,1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551 518,9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78663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 физических лиц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328 245,6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337 866,1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378 963,9</a:t>
                      </a:r>
                    </a:p>
                  </a:txBody>
                  <a:tcPr marL="228600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410 038,3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443 676,7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81449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за нефтепродукты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26 032,8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27 469,9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31 045,0</a:t>
                      </a:r>
                    </a:p>
                  </a:txBody>
                  <a:tcPr marL="228600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41 446,6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43 098,4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385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32 976,7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37 469,8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35 678,5</a:t>
                      </a:r>
                    </a:p>
                  </a:txBody>
                  <a:tcPr marL="228600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37 099,1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38 544,8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03667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14 388,4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14 947,1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16 601,1</a:t>
                      </a:r>
                    </a:p>
                  </a:txBody>
                  <a:tcPr marL="228600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17 329,1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18 091,4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74054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3 986,9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8 828,4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7 717,2</a:t>
                      </a:r>
                    </a:p>
                  </a:txBody>
                  <a:tcPr marL="228600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7 920,0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8 107,6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0129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из них: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59 522,2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44 366,8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46 584,0</a:t>
                      </a:r>
                    </a:p>
                  </a:txBody>
                  <a:tcPr marL="228600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47471,0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48 491,1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15618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нахадящегося в муниципальной собственности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9 249,0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7 094,7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8 981,9</a:t>
                      </a:r>
                    </a:p>
                  </a:txBody>
                  <a:tcPr marL="228600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9 341,2 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9 714,9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45932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за негатив. возд. на окр. среду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168,4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196,0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228600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 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53063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40 500,4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29 461,2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28 747,4</a:t>
                      </a:r>
                    </a:p>
                  </a:txBody>
                  <a:tcPr marL="228600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29 897,3 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31 093,2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37492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 и имущества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7 743,9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6 190,0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6 974,1</a:t>
                      </a:r>
                    </a:p>
                  </a:txBody>
                  <a:tcPr marL="228600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6 276,7 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5 649,0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21548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1 057,0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784,7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1 195,6</a:t>
                      </a:r>
                    </a:p>
                  </a:txBody>
                  <a:tcPr marL="228600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1 243,4 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1 293,1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3677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824,2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640,2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685,0</a:t>
                      </a:r>
                    </a:p>
                  </a:txBody>
                  <a:tcPr marL="228600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712,4 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740,9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42077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-20,7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228600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1080205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2425" y="11350056"/>
            <a:ext cx="6479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*- исполнение бюджета муниципального округа</a:t>
            </a:r>
          </a:p>
          <a:p>
            <a:r>
              <a:rPr lang="ru-RU" sz="1600" dirty="0" smtClean="0"/>
              <a:t>**-первоначально принятый бюджет муниципального округа</a:t>
            </a:r>
            <a:endParaRPr lang="ru-RU" sz="1600" dirty="0"/>
          </a:p>
        </p:txBody>
      </p:sp>
      <p:sp>
        <p:nvSpPr>
          <p:cNvPr id="7" name="Rectangle 239"/>
          <p:cNvSpPr>
            <a:spLocks noChangeArrowheads="1"/>
          </p:cNvSpPr>
          <p:nvPr/>
        </p:nvSpPr>
        <p:spPr bwMode="auto">
          <a:xfrm>
            <a:off x="5753035" y="1016525"/>
            <a:ext cx="110496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u="none" dirty="0" smtClean="0"/>
              <a:t>тыс.рублей</a:t>
            </a:r>
            <a:endParaRPr lang="ru-RU" u="none" dirty="0"/>
          </a:p>
        </p:txBody>
      </p:sp>
      <p:sp>
        <p:nvSpPr>
          <p:cNvPr id="3" name="TextBox 2"/>
          <p:cNvSpPr txBox="1"/>
          <p:nvPr/>
        </p:nvSpPr>
        <p:spPr>
          <a:xfrm>
            <a:off x="657726" y="148505"/>
            <a:ext cx="6074326" cy="9787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основные налоговые и неналоговые доходы поступят в бюджет муниципального округа в 2026-2028 годах</a:t>
            </a: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293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215346"/>
              </p:ext>
            </p:extLst>
          </p:nvPr>
        </p:nvGraphicFramePr>
        <p:xfrm>
          <a:off x="220716" y="1939160"/>
          <a:ext cx="6463863" cy="8201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9410">
                  <a:extLst>
                    <a:ext uri="{9D8B030D-6E8A-4147-A177-3AD203B41FA5}">
                      <a16:colId xmlns:a16="http://schemas.microsoft.com/office/drawing/2014/main" val="2471870595"/>
                    </a:ext>
                  </a:extLst>
                </a:gridCol>
                <a:gridCol w="2364453">
                  <a:extLst>
                    <a:ext uri="{9D8B030D-6E8A-4147-A177-3AD203B41FA5}">
                      <a16:colId xmlns:a16="http://schemas.microsoft.com/office/drawing/2014/main" val="2447450341"/>
                    </a:ext>
                  </a:extLst>
                </a:gridCol>
              </a:tblGrid>
              <a:tr h="11019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и сборы, установленные законодательством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муниципального округа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/>
                </a:tc>
                <a:extLst>
                  <a:ext uri="{0D108BD9-81ED-4DB2-BD59-A6C34878D82A}">
                    <a16:rowId xmlns:a16="http://schemas.microsoft.com/office/drawing/2014/main" val="1250328782"/>
                  </a:ext>
                </a:extLst>
              </a:tr>
              <a:tr h="8215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нефтепродукты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anchor="ctr" horzOverflow="overflow"/>
                </a:tc>
                <a:extLst>
                  <a:ext uri="{0D108BD9-81ED-4DB2-BD59-A6C34878D82A}">
                    <a16:rowId xmlns:a16="http://schemas.microsoft.com/office/drawing/2014/main" val="1194464190"/>
                  </a:ext>
                </a:extLst>
              </a:tr>
              <a:tr h="550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на доходы физических лиц	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anchor="ctr" horzOverflow="overflow"/>
                </a:tc>
                <a:extLst>
                  <a:ext uri="{0D108BD9-81ED-4DB2-BD59-A6C34878D82A}">
                    <a16:rowId xmlns:a16="http://schemas.microsoft.com/office/drawing/2014/main" val="1411270436"/>
                  </a:ext>
                </a:extLst>
              </a:tr>
              <a:tr h="6656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3.Налоги со специальными налоговыми режимами, в том числе: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anchor="ctr" horzOverflow="overflow"/>
                </a:tc>
                <a:extLst>
                  <a:ext uri="{0D108BD9-81ED-4DB2-BD59-A6C34878D82A}">
                    <a16:rowId xmlns:a16="http://schemas.microsoft.com/office/drawing/2014/main" val="2189283408"/>
                  </a:ext>
                </a:extLst>
              </a:tr>
              <a:tr h="44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anchor="ctr" horzOverflow="overflow"/>
                </a:tc>
                <a:extLst>
                  <a:ext uri="{0D108BD9-81ED-4DB2-BD59-A6C34878D82A}">
                    <a16:rowId xmlns:a16="http://schemas.microsoft.com/office/drawing/2014/main" val="4028121843"/>
                  </a:ext>
                </a:extLst>
              </a:tr>
              <a:tr h="701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anchor="ctr" horzOverflow="overflow"/>
                </a:tc>
                <a:extLst>
                  <a:ext uri="{0D108BD9-81ED-4DB2-BD59-A6C34878D82A}">
                    <a16:rowId xmlns:a16="http://schemas.microsoft.com/office/drawing/2014/main" val="1078279175"/>
                  </a:ext>
                </a:extLst>
              </a:tr>
              <a:tr h="5662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упрощенная система налогообложения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30 %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anchor="ctr" horzOverflow="overflow"/>
                </a:tc>
                <a:extLst>
                  <a:ext uri="{0D108BD9-81ED-4DB2-BD59-A6C34878D82A}">
                    <a16:rowId xmlns:a16="http://schemas.microsoft.com/office/drawing/2014/main" val="3449163234"/>
                  </a:ext>
                </a:extLst>
              </a:tr>
              <a:tr h="1631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Государственная пошлина ( по делам рассматриваемых в судах общей юрисдикции, мировыми судьями, государственная пошлина за совершение нотариальных действий)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anchor="ctr" horzOverflow="overflow"/>
                </a:tc>
                <a:extLst>
                  <a:ext uri="{0D108BD9-81ED-4DB2-BD59-A6C34878D82A}">
                    <a16:rowId xmlns:a16="http://schemas.microsoft.com/office/drawing/2014/main" val="2765706687"/>
                  </a:ext>
                </a:extLst>
              </a:tr>
              <a:tr h="7627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Налог на имущество физических лиц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</a:p>
                  </a:txBody>
                  <a:tcPr marT="45718" marB="45718" anchor="ctr" horzOverflow="overflow"/>
                </a:tc>
                <a:extLst>
                  <a:ext uri="{0D108BD9-81ED-4DB2-BD59-A6C34878D82A}">
                    <a16:rowId xmlns:a16="http://schemas.microsoft.com/office/drawing/2014/main" val="1062025050"/>
                  </a:ext>
                </a:extLst>
              </a:tr>
              <a:tr h="941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</a:p>
                  </a:txBody>
                  <a:tcPr marT="45718" marB="45718" anchor="ctr" horzOverflow="overflow"/>
                </a:tc>
                <a:extLst>
                  <a:ext uri="{0D108BD9-81ED-4DB2-BD59-A6C34878D82A}">
                    <a16:rowId xmlns:a16="http://schemas.microsoft.com/office/drawing/2014/main" val="249633848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5895" y="173421"/>
            <a:ext cx="6582105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налоги зачисляются на территории</a:t>
            </a:r>
          </a:p>
          <a:p>
            <a:pPr algn="ctr"/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Ковернинского муниципального округа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u="sng" dirty="0"/>
          </a:p>
        </p:txBody>
      </p:sp>
      <p:sp>
        <p:nvSpPr>
          <p:cNvPr id="8" name="Номер слайда 13"/>
          <p:cNvSpPr txBox="1">
            <a:spLocks/>
          </p:cNvSpPr>
          <p:nvPr/>
        </p:nvSpPr>
        <p:spPr>
          <a:xfrm>
            <a:off x="3046062" y="11884981"/>
            <a:ext cx="406585" cy="307019"/>
          </a:xfrm>
          <a:prstGeom prst="rect">
            <a:avLst/>
          </a:prstGeom>
        </p:spPr>
        <p:txBody>
          <a:bodyPr vert="horz" lIns="27432" tIns="45720" rIns="27432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2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76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2248" y="220718"/>
            <a:ext cx="6605752" cy="1462087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38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действующих налоговых льгот, установленных муниципальными правовыми актами Ковернинского муниципального округа Нижегородской области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1543752"/>
              </p:ext>
            </p:extLst>
          </p:nvPr>
        </p:nvGraphicFramePr>
        <p:xfrm>
          <a:off x="110358" y="2364554"/>
          <a:ext cx="6747640" cy="4588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260">
                  <a:extLst>
                    <a:ext uri="{9D8B030D-6E8A-4147-A177-3AD203B41FA5}">
                      <a16:colId xmlns:a16="http://schemas.microsoft.com/office/drawing/2014/main" val="188010081"/>
                    </a:ext>
                  </a:extLst>
                </a:gridCol>
                <a:gridCol w="1178899">
                  <a:extLst>
                    <a:ext uri="{9D8B030D-6E8A-4147-A177-3AD203B41FA5}">
                      <a16:colId xmlns:a16="http://schemas.microsoft.com/office/drawing/2014/main" val="3695856581"/>
                    </a:ext>
                  </a:extLst>
                </a:gridCol>
                <a:gridCol w="1209921">
                  <a:extLst>
                    <a:ext uri="{9D8B030D-6E8A-4147-A177-3AD203B41FA5}">
                      <a16:colId xmlns:a16="http://schemas.microsoft.com/office/drawing/2014/main" val="3553527621"/>
                    </a:ext>
                  </a:extLst>
                </a:gridCol>
                <a:gridCol w="992756">
                  <a:extLst>
                    <a:ext uri="{9D8B030D-6E8A-4147-A177-3AD203B41FA5}">
                      <a16:colId xmlns:a16="http://schemas.microsoft.com/office/drawing/2014/main" val="1830319031"/>
                    </a:ext>
                  </a:extLst>
                </a:gridCol>
                <a:gridCol w="682520">
                  <a:extLst>
                    <a:ext uri="{9D8B030D-6E8A-4147-A177-3AD203B41FA5}">
                      <a16:colId xmlns:a16="http://schemas.microsoft.com/office/drawing/2014/main" val="191027312"/>
                    </a:ext>
                  </a:extLst>
                </a:gridCol>
                <a:gridCol w="760079">
                  <a:extLst>
                    <a:ext uri="{9D8B030D-6E8A-4147-A177-3AD203B41FA5}">
                      <a16:colId xmlns:a16="http://schemas.microsoft.com/office/drawing/2014/main" val="1053408179"/>
                    </a:ext>
                  </a:extLst>
                </a:gridCol>
                <a:gridCol w="837638">
                  <a:extLst>
                    <a:ext uri="{9D8B030D-6E8A-4147-A177-3AD203B41FA5}">
                      <a16:colId xmlns:a16="http://schemas.microsoft.com/office/drawing/2014/main" val="2798862197"/>
                    </a:ext>
                  </a:extLst>
                </a:gridCol>
                <a:gridCol w="744567">
                  <a:extLst>
                    <a:ext uri="{9D8B030D-6E8A-4147-A177-3AD203B41FA5}">
                      <a16:colId xmlns:a16="http://schemas.microsoft.com/office/drawing/2014/main" val="3957837481"/>
                    </a:ext>
                  </a:extLst>
                </a:gridCol>
              </a:tblGrid>
              <a:tr h="49692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ние налога, по которому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установле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ны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льготы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Дата и № решения Совета депутатов </a:t>
                      </a: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Сумма льгот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032848"/>
                  </a:ext>
                </a:extLst>
              </a:tr>
              <a:tr h="9802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 оценка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прогноз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2028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 прогноз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4930270"/>
                  </a:ext>
                </a:extLst>
              </a:tr>
              <a:tr h="1306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marL="85725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ноября 2020 года 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39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2883,0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2948,0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3005,0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3064,0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3125,0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485277"/>
                  </a:ext>
                </a:extLst>
              </a:tr>
              <a:tr h="1306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85725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05 ноября 2020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№ 38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437,2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447,0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456,0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465,0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474,0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3230913"/>
                  </a:ext>
                </a:extLst>
              </a:tr>
              <a:tr h="49692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3320,2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3395,0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3461,0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3529,0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3599,0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2812741"/>
                  </a:ext>
                </a:extLst>
              </a:tr>
            </a:tbl>
          </a:graphicData>
        </a:graphic>
      </p:graphicFrame>
      <p:sp>
        <p:nvSpPr>
          <p:cNvPr id="8" name="Номер слайда 13"/>
          <p:cNvSpPr txBox="1">
            <a:spLocks/>
          </p:cNvSpPr>
          <p:nvPr/>
        </p:nvSpPr>
        <p:spPr>
          <a:xfrm>
            <a:off x="3077593" y="11884981"/>
            <a:ext cx="406585" cy="307019"/>
          </a:xfrm>
          <a:prstGeom prst="rect">
            <a:avLst/>
          </a:prstGeom>
        </p:spPr>
        <p:txBody>
          <a:bodyPr vert="horz" lIns="27432" tIns="45720" rIns="27432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2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0779" y="1995222"/>
            <a:ext cx="1363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</a:t>
            </a:r>
            <a:r>
              <a:rPr lang="ru-RU" dirty="0" smtClean="0"/>
              <a:t>ыс.руб.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706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20842" y="214315"/>
            <a:ext cx="6537158" cy="1099594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38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Какую помощь из областного бюджета получает Ковернинский муниципальный округ</a:t>
            </a: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634556"/>
              </p:ext>
            </p:extLst>
          </p:nvPr>
        </p:nvGraphicFramePr>
        <p:xfrm>
          <a:off x="126124" y="2534320"/>
          <a:ext cx="6605751" cy="3312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0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1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3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16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32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2024 год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smtClean="0"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230841,0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226683,7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233648,9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177349,3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197441,4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smtClean="0"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608280,2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460075,3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201617,7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46051,0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40249,4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smtClean="0"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449729,5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479489,5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342589,8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347998,1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355674,6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smtClean="0"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37166,2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1924,7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2213,9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2240,9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96759" y="2164988"/>
            <a:ext cx="193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</a:t>
            </a:r>
            <a:r>
              <a:rPr lang="ru-RU" dirty="0" smtClean="0"/>
              <a:t>ыс.руб.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78785" y="6038747"/>
            <a:ext cx="7036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безвозмездные поступления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бюджета,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43132567"/>
              </p:ext>
            </p:extLst>
          </p:nvPr>
        </p:nvGraphicFramePr>
        <p:xfrm>
          <a:off x="126125" y="6719262"/>
          <a:ext cx="6731875" cy="4540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Номер слайда 13"/>
          <p:cNvSpPr txBox="1">
            <a:spLocks/>
          </p:cNvSpPr>
          <p:nvPr/>
        </p:nvSpPr>
        <p:spPr>
          <a:xfrm>
            <a:off x="3022414" y="11884981"/>
            <a:ext cx="406585" cy="307019"/>
          </a:xfrm>
          <a:prstGeom prst="rect">
            <a:avLst/>
          </a:prstGeom>
        </p:spPr>
        <p:txBody>
          <a:bodyPr vert="horz" lIns="27432" tIns="45720" rIns="27432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2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641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181" y="291005"/>
            <a:ext cx="6542689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Информация о реализации национальных проектов в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2025-2028 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годах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613049"/>
              </p:ext>
            </p:extLst>
          </p:nvPr>
        </p:nvGraphicFramePr>
        <p:xfrm>
          <a:off x="122180" y="5048082"/>
          <a:ext cx="6735821" cy="2687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5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0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36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71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83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429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9583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нование нацио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нально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 проекта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2026 год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5007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 фед. бюдже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обл.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 местн.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фед.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ства обл.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жета 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местн. бюджета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фед.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обл.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местн.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Молодежь и дети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19840,2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19679,0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161,2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19829,9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19529,6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300,3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19856,9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19532,5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324,4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59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Инфраструктура для жизни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193899,5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121360,6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57373,4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15165,5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9402,3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5000,0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3139,7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1262,6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8112,7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5000,0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1843,6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1269,1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213739,7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141039,6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57534,6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15165,5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29232,2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24529,6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3440,0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1262,6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27969,6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24532,5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2168,0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1269,1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40954998"/>
              </p:ext>
            </p:extLst>
          </p:nvPr>
        </p:nvGraphicFramePr>
        <p:xfrm>
          <a:off x="-1044896" y="1152109"/>
          <a:ext cx="3840872" cy="2115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41200560"/>
              </p:ext>
            </p:extLst>
          </p:nvPr>
        </p:nvGraphicFramePr>
        <p:xfrm>
          <a:off x="360778" y="1080178"/>
          <a:ext cx="4066951" cy="2187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124352089"/>
              </p:ext>
            </p:extLst>
          </p:nvPr>
        </p:nvGraphicFramePr>
        <p:xfrm>
          <a:off x="1977441" y="1080178"/>
          <a:ext cx="3934529" cy="2108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813763754"/>
              </p:ext>
            </p:extLst>
          </p:nvPr>
        </p:nvGraphicFramePr>
        <p:xfrm>
          <a:off x="-619227" y="3128329"/>
          <a:ext cx="6410325" cy="1309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2180" y="8589708"/>
            <a:ext cx="6214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* Первоначально утвержденный бюджет</a:t>
            </a:r>
            <a:endParaRPr lang="ru-RU" sz="1200" dirty="0"/>
          </a:p>
        </p:txBody>
      </p:sp>
      <p:sp>
        <p:nvSpPr>
          <p:cNvPr id="15" name="Номер слайда 13"/>
          <p:cNvSpPr txBox="1">
            <a:spLocks/>
          </p:cNvSpPr>
          <p:nvPr/>
        </p:nvSpPr>
        <p:spPr>
          <a:xfrm>
            <a:off x="2986940" y="11884981"/>
            <a:ext cx="406585" cy="307019"/>
          </a:xfrm>
          <a:prstGeom prst="rect">
            <a:avLst/>
          </a:prstGeom>
        </p:spPr>
        <p:txBody>
          <a:bodyPr vert="horz" lIns="27432" tIns="45720" rIns="27432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2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298823630"/>
              </p:ext>
            </p:extLst>
          </p:nvPr>
        </p:nvGraphicFramePr>
        <p:xfrm>
          <a:off x="3482962" y="1122002"/>
          <a:ext cx="3934529" cy="2108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020099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656" y="173421"/>
            <a:ext cx="6574220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распределены расходы бюджета муниципального округа 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2026-2028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 по основным отраслям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41492543"/>
              </p:ext>
            </p:extLst>
          </p:nvPr>
        </p:nvGraphicFramePr>
        <p:xfrm>
          <a:off x="157656" y="1558416"/>
          <a:ext cx="6283517" cy="3947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434903329"/>
              </p:ext>
            </p:extLst>
          </p:nvPr>
        </p:nvGraphicFramePr>
        <p:xfrm>
          <a:off x="157656" y="5086350"/>
          <a:ext cx="8440912" cy="4474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99959884"/>
              </p:ext>
            </p:extLst>
          </p:nvPr>
        </p:nvGraphicFramePr>
        <p:xfrm>
          <a:off x="303006" y="8469929"/>
          <a:ext cx="6205788" cy="3722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Номер слайда 13"/>
          <p:cNvSpPr txBox="1">
            <a:spLocks/>
          </p:cNvSpPr>
          <p:nvPr/>
        </p:nvSpPr>
        <p:spPr>
          <a:xfrm>
            <a:off x="2999315" y="11884981"/>
            <a:ext cx="406585" cy="307019"/>
          </a:xfrm>
          <a:prstGeom prst="rect">
            <a:avLst/>
          </a:prstGeom>
        </p:spPr>
        <p:txBody>
          <a:bodyPr vert="horz" lIns="27432" tIns="45720" rIns="27432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2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19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881" y="94876"/>
            <a:ext cx="6288816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включают в себя отрасли социальной сферы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646316520"/>
              </p:ext>
            </p:extLst>
          </p:nvPr>
        </p:nvGraphicFramePr>
        <p:xfrm>
          <a:off x="600716" y="1774738"/>
          <a:ext cx="5579367" cy="1575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977729"/>
            <a:ext cx="6180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2913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Всего расходы по отраслям социальной сферы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pPr marL="442913" algn="r"/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                                                                                                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765848586"/>
              </p:ext>
            </p:extLst>
          </p:nvPr>
        </p:nvGraphicFramePr>
        <p:xfrm>
          <a:off x="2012267" y="6130616"/>
          <a:ext cx="3074276" cy="247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33329039"/>
              </p:ext>
            </p:extLst>
          </p:nvPr>
        </p:nvGraphicFramePr>
        <p:xfrm>
          <a:off x="370404" y="4162097"/>
          <a:ext cx="2719637" cy="246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83851994"/>
              </p:ext>
            </p:extLst>
          </p:nvPr>
        </p:nvGraphicFramePr>
        <p:xfrm>
          <a:off x="3358056" y="4371516"/>
          <a:ext cx="2948151" cy="2050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468831491"/>
              </p:ext>
            </p:extLst>
          </p:nvPr>
        </p:nvGraphicFramePr>
        <p:xfrm>
          <a:off x="370404" y="8495034"/>
          <a:ext cx="2719637" cy="2304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122959243"/>
              </p:ext>
            </p:extLst>
          </p:nvPr>
        </p:nvGraphicFramePr>
        <p:xfrm>
          <a:off x="3662451" y="8298563"/>
          <a:ext cx="2643756" cy="2410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96158" y="3852280"/>
            <a:ext cx="242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Культура и кинематография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051738" y="416209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Образование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50850" y="8171870"/>
            <a:ext cx="171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Социальная политика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151183" y="7836898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Физическая культура и спорт</a:t>
            </a:r>
            <a:endParaRPr lang="ru-RU" dirty="0"/>
          </a:p>
        </p:txBody>
      </p:sp>
      <p:sp>
        <p:nvSpPr>
          <p:cNvPr id="18" name="Номер слайда 13"/>
          <p:cNvSpPr txBox="1">
            <a:spLocks/>
          </p:cNvSpPr>
          <p:nvPr/>
        </p:nvSpPr>
        <p:spPr>
          <a:xfrm>
            <a:off x="2951471" y="11884981"/>
            <a:ext cx="406585" cy="307019"/>
          </a:xfrm>
          <a:prstGeom prst="rect">
            <a:avLst/>
          </a:prstGeom>
        </p:spPr>
        <p:txBody>
          <a:bodyPr vert="horz" lIns="27432" tIns="45720" rIns="27432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2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16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9545" y="178676"/>
            <a:ext cx="6432331" cy="956441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расходах бюджета по разделам и подразделам бюджетной классификации</a:t>
            </a:r>
          </a:p>
          <a:p>
            <a:endParaRPr lang="ru-RU" u="sng" dirty="0">
              <a:solidFill>
                <a:schemeClr val="tx1"/>
              </a:solidFill>
            </a:endParaRPr>
          </a:p>
        </p:txBody>
      </p:sp>
      <p:sp>
        <p:nvSpPr>
          <p:cNvPr id="6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3312416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418404"/>
              </p:ext>
            </p:extLst>
          </p:nvPr>
        </p:nvGraphicFramePr>
        <p:xfrm>
          <a:off x="112296" y="1655379"/>
          <a:ext cx="6701738" cy="101204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3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8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88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4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97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7874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 (раздел, подраздел)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2024 год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год*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2026 год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2027 год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2028 год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7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116 975,2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127 376,5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130 900,0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127 245,6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127 246,1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7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3 163,7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2 797,7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2 747,7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2 747,7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2 747,7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691746"/>
                  </a:ext>
                </a:extLst>
              </a:tr>
              <a:tr h="5072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органо-----------------------в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1 448,2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1 490,5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1 664,4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1 664,4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1 664,4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4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местных администраций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57 882,8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61 091,8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70 651,8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69 949,8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69 949,8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10,3 раза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5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14 303,4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15 209,9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18 336,9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18 336,9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18 336,9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4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3 030,0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2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7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39 741,1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41 750,1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35 432,2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32 541,8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32 541,8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96759" y="1286047"/>
            <a:ext cx="126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</a:t>
            </a:r>
            <a:r>
              <a:rPr lang="ru-RU" dirty="0" smtClean="0"/>
              <a:t>ыс.руб.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9545" y="11775788"/>
            <a:ext cx="6214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* первоначально  утвержденный бюджет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1391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99545" y="178676"/>
            <a:ext cx="6432331" cy="95644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1500" kern="1200" spc="8" baseline="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расходах бюджета по разделам и подразделам бюджетной классификации</a:t>
            </a:r>
          </a:p>
          <a:p>
            <a:endParaRPr lang="ru-RU" u="sng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70635" y="1088951"/>
            <a:ext cx="126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</a:t>
            </a:r>
            <a:r>
              <a:rPr lang="ru-RU" dirty="0" smtClean="0"/>
              <a:t>ыс.руб.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214603"/>
              </p:ext>
            </p:extLst>
          </p:nvPr>
        </p:nvGraphicFramePr>
        <p:xfrm>
          <a:off x="0" y="1513489"/>
          <a:ext cx="6747639" cy="9732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47155795"/>
                    </a:ext>
                  </a:extLst>
                </a:gridCol>
                <a:gridCol w="1638497">
                  <a:extLst>
                    <a:ext uri="{9D8B030D-6E8A-4147-A177-3AD203B41FA5}">
                      <a16:colId xmlns:a16="http://schemas.microsoft.com/office/drawing/2014/main" val="3753995516"/>
                    </a:ext>
                  </a:extLst>
                </a:gridCol>
                <a:gridCol w="912187">
                  <a:extLst>
                    <a:ext uri="{9D8B030D-6E8A-4147-A177-3AD203B41FA5}">
                      <a16:colId xmlns:a16="http://schemas.microsoft.com/office/drawing/2014/main" val="1526433290"/>
                    </a:ext>
                  </a:extLst>
                </a:gridCol>
                <a:gridCol w="804042">
                  <a:extLst>
                    <a:ext uri="{9D8B030D-6E8A-4147-A177-3AD203B41FA5}">
                      <a16:colId xmlns:a16="http://schemas.microsoft.com/office/drawing/2014/main" val="631812581"/>
                    </a:ext>
                  </a:extLst>
                </a:gridCol>
                <a:gridCol w="788275">
                  <a:extLst>
                    <a:ext uri="{9D8B030D-6E8A-4147-A177-3AD203B41FA5}">
                      <a16:colId xmlns:a16="http://schemas.microsoft.com/office/drawing/2014/main" val="924071799"/>
                    </a:ext>
                  </a:extLst>
                </a:gridCol>
                <a:gridCol w="772511">
                  <a:extLst>
                    <a:ext uri="{9D8B030D-6E8A-4147-A177-3AD203B41FA5}">
                      <a16:colId xmlns:a16="http://schemas.microsoft.com/office/drawing/2014/main" val="3763491693"/>
                    </a:ext>
                  </a:extLst>
                </a:gridCol>
                <a:gridCol w="804041">
                  <a:extLst>
                    <a:ext uri="{9D8B030D-6E8A-4147-A177-3AD203B41FA5}">
                      <a16:colId xmlns:a16="http://schemas.microsoft.com/office/drawing/2014/main" val="3929572168"/>
                    </a:ext>
                  </a:extLst>
                </a:gridCol>
                <a:gridCol w="819806">
                  <a:extLst>
                    <a:ext uri="{9D8B030D-6E8A-4147-A177-3AD203B41FA5}">
                      <a16:colId xmlns:a16="http://schemas.microsoft.com/office/drawing/2014/main" val="3244074748"/>
                    </a:ext>
                  </a:extLst>
                </a:gridCol>
              </a:tblGrid>
              <a:tr h="394283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 (раздел, подраздел)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год*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2026 год</a:t>
                      </a:r>
                    </a:p>
                    <a:p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2027 год</a:t>
                      </a:r>
                    </a:p>
                    <a:p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2028 год</a:t>
                      </a:r>
                    </a:p>
                    <a:p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867124"/>
                  </a:ext>
                </a:extLst>
              </a:tr>
              <a:tr h="39428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713,6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805,4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1 163,1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1 292,0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1 632,2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264145"/>
                  </a:ext>
                </a:extLst>
              </a:tr>
              <a:tr h="3942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713,6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805,4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1 163,1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1 292,0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1 632,2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555834"/>
                  </a:ext>
                </a:extLst>
              </a:tr>
              <a:tr h="90131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31 211,0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31 418,3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40 112,5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36 326,5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36 326,5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34847"/>
                  </a:ext>
                </a:extLst>
              </a:tr>
              <a:tr h="100152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31 143,5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31 363,3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40 066,3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36 280,3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36 280,3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688744"/>
                  </a:ext>
                </a:extLst>
              </a:tr>
              <a:tr h="65826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46,2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164197"/>
                  </a:ext>
                </a:extLst>
              </a:tr>
              <a:tr h="39428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282 582,1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222 807,1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79 158,4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88 458,8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84 425,9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609129"/>
                  </a:ext>
                </a:extLst>
              </a:tr>
              <a:tr h="39428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Общеэкономические вопросы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607,8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607,8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607,8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320427"/>
                  </a:ext>
                </a:extLst>
              </a:tr>
              <a:tr h="39428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136 320,3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157 391,7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10 363,9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10 363,9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10 379,2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837662"/>
                  </a:ext>
                </a:extLst>
              </a:tr>
              <a:tr h="39428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Водное хозяйство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383668"/>
                  </a:ext>
                </a:extLst>
              </a:tr>
              <a:tr h="39428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16 470,2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9 900,0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9 900,0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9 900,0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354475"/>
                  </a:ext>
                </a:extLst>
              </a:tr>
              <a:tr h="39428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115 026,0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42 948,8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36 545,0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41 446,6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43 098,4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392199"/>
                  </a:ext>
                </a:extLst>
              </a:tr>
              <a:tr h="39428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и информатика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702,5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911,9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76019"/>
                  </a:ext>
                </a:extLst>
              </a:tr>
              <a:tr h="39428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13 136,9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14 879,6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21 186,1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25 584,9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19 884,9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788120"/>
                  </a:ext>
                </a:extLst>
              </a:tr>
            </a:tbl>
          </a:graphicData>
        </a:graphic>
      </p:graphicFrame>
      <p:sp>
        <p:nvSpPr>
          <p:cNvPr id="5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19938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111" y="11485902"/>
            <a:ext cx="6214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* первоначально  утвержденный бюджет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72500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711" y="831691"/>
            <a:ext cx="5032289" cy="2230861"/>
          </a:xfrm>
        </p:spPr>
        <p:txBody>
          <a:bodyPr>
            <a:noAutofit/>
          </a:bodyPr>
          <a:lstStyle/>
          <a:p>
            <a:pPr algn="l"/>
            <a:r>
              <a:rPr lang="ru-RU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 </a:t>
            </a:r>
            <a:r>
              <a:rPr lang="ru-RU" sz="2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Ковернинского </a:t>
            </a:r>
            <a:r>
              <a:rPr lang="ru-RU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 Нижегородской </a:t>
            </a:r>
            <a:r>
              <a:rPr lang="ru-RU" sz="2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ru-RU" sz="28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188" y="3791919"/>
            <a:ext cx="6385034" cy="8400081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Ковернинский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 Нижегородской области образован в соответствии с Законом Нижегородской области от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29.04.2020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36-З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преобразовании муниципальных образований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Ковернинского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Нижегородской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области»,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путем объединения поселений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Ковернинского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района. Расположен на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северо-западе области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округа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2340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квадратных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километров.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— рабочий посёлок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Ковернино.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Ковернинском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округе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населённых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пункта. 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2946513" y="11874423"/>
            <a:ext cx="412192" cy="317577"/>
          </a:xfrm>
        </p:spPr>
        <p:txBody>
          <a:bodyPr>
            <a:normAutofit/>
          </a:bodyPr>
          <a:lstStyle/>
          <a:p>
            <a:fld id="{112229A9-9B79-493C-97C7-8F4AFEAFE386}" type="slidenum">
              <a:rPr lang="ru-RU" sz="9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0" descr="Герб Ковернинского райо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85" y="831691"/>
            <a:ext cx="13303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41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8600" y="94611"/>
            <a:ext cx="6432331" cy="13963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1500" kern="1200" spc="8" baseline="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расходах бюджета по разделам и подразделам бюджетной классификации</a:t>
            </a:r>
          </a:p>
          <a:p>
            <a:endParaRPr lang="ru-RU" u="sng" dirty="0">
              <a:solidFill>
                <a:schemeClr val="tx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972361"/>
              </p:ext>
            </p:extLst>
          </p:nvPr>
        </p:nvGraphicFramePr>
        <p:xfrm>
          <a:off x="126123" y="1490998"/>
          <a:ext cx="6714808" cy="7608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4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42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42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3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6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16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57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Пз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год*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</a:p>
                  </a:txBody>
                  <a:tcPr marL="7620" marR="7620" marT="762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121 569,8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105 087,9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279 874,4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2,6 раза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83 038,7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118 506,6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7 782,4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20 363,0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9 192,0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5 787,9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7 194,7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41 137,9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18 367,5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205 768,1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11,2 раза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30 307,5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45 858,6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67 661,0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60 381,5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56 037,4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38 066,4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56 576,4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4 988,5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5 975,9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8 876,9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8 876,9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8 876,9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385 815,0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318 928,2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2 705,9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385 662,1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318 766,7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2 525,3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663 049,5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686 200,8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597 066,0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610 887,1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622 768,7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150 718,7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155 160,6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148 902,1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154 580,2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156 405,9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429 783,7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452 304,0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363 566,3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368 133,3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377 869,3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34 206,6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32 675,9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36 552,7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36 552,7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36 552,7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2,7 раза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48 223,5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45 943,3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47 723,0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51 299,0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51 618,9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96759" y="1121666"/>
            <a:ext cx="126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</a:t>
            </a:r>
            <a:r>
              <a:rPr lang="ru-RU" dirty="0" smtClean="0"/>
              <a:t>ыс.руб.</a:t>
            </a:r>
            <a:endParaRPr lang="ru-RU" dirty="0"/>
          </a:p>
        </p:txBody>
      </p:sp>
      <p:sp>
        <p:nvSpPr>
          <p:cNvPr id="7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888407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123" y="9330400"/>
            <a:ext cx="6214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* первоначально  утвержденный бюджет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84986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315310" y="0"/>
            <a:ext cx="6432331" cy="95644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1500" kern="1200" spc="8" baseline="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расходах бюджета по разделам и подразделам бюджетной классификации</a:t>
            </a:r>
          </a:p>
          <a:p>
            <a:endParaRPr lang="ru-RU" u="sng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6759" y="771775"/>
            <a:ext cx="126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</a:t>
            </a:r>
            <a:r>
              <a:rPr lang="ru-RU" dirty="0" smtClean="0"/>
              <a:t>ыс.руб.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315613"/>
              </p:ext>
            </p:extLst>
          </p:nvPr>
        </p:nvGraphicFramePr>
        <p:xfrm>
          <a:off x="180473" y="1118143"/>
          <a:ext cx="6702003" cy="106051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7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8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64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51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23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84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57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Рз/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Пз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год*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</a:p>
                  </a:txBody>
                  <a:tcPr marL="7620" marR="7620" marT="762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КИНЕМАТОГРА</a:t>
                      </a:r>
                    </a:p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ФИЯ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95 152,6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76 418,5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84 839,9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81 541,0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81 542,0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84 703,0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65 187,8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72 448,3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69 149,4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69 150,4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Кинематография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4 494,5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5 158,9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4 715,0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4 715,0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4 715,0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5 955,1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6 071,8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7 676,6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7 676,6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7 676,6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29 464,1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41 179,3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48 117,3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52 535,7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48 171,1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8 317,0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10 768,4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13 242,6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13 242,6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13 242,6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1 257,9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2 585,9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2 211,5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6 621,7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2 250,6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18 757,8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26 173,5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30 984,5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30 992,7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30 999,2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1 131,4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1 651,5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1 678,7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1 678,7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1 678,7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32 531,5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27 649,8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31 432,6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31 432,6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31 432,6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30 804,0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25 766,4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29 379,0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29 379,0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29 379,0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1 727,5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1 883,4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2 053,6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2 053,6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2 053,6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57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4 055,5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3 602,9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3 511,5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3 511,5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3 511,5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28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4 055,5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3 602,9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3 511,5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3 511,5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3 511,5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lang="ru-RU" sz="14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1 763 119,9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1 641 474,7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1 298 881,6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1 116 450,1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1 155 743,8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3038180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310" y="11665630"/>
            <a:ext cx="6214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* первоначально  утвержденный бюджет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05150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483" y="0"/>
            <a:ext cx="6621517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и непрограммные расходы бюджета муниципального округа</a:t>
            </a: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6" y="695928"/>
            <a:ext cx="6988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«Муниципальная программа» - это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ресурсам, и обеспечивающих наиболее эффективное достижение целей и решение задач социально-экономического развития Ковернинского муниципального округа.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148089663"/>
              </p:ext>
            </p:extLst>
          </p:nvPr>
        </p:nvGraphicFramePr>
        <p:xfrm>
          <a:off x="3594852" y="1969362"/>
          <a:ext cx="4159638" cy="1720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23592452"/>
              </p:ext>
            </p:extLst>
          </p:nvPr>
        </p:nvGraphicFramePr>
        <p:xfrm>
          <a:off x="380723" y="2153429"/>
          <a:ext cx="2947108" cy="1574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43295" y="2647193"/>
            <a:ext cx="1155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600" b="1" dirty="0" smtClean="0"/>
              <a:t>год</a:t>
            </a:r>
            <a:endParaRPr lang="ru-RU" sz="1600" b="1" dirty="0"/>
          </a:p>
        </p:txBody>
      </p:sp>
      <p:sp>
        <p:nvSpPr>
          <p:cNvPr id="2" name="Стрелка вниз 1"/>
          <p:cNvSpPr/>
          <p:nvPr/>
        </p:nvSpPr>
        <p:spPr>
          <a:xfrm>
            <a:off x="1233909" y="3775902"/>
            <a:ext cx="1164855" cy="699185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14228" y="4876088"/>
            <a:ext cx="3280624" cy="261338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Распределены исходя из необходимости достижения запланированных индикаторов и конечных результатов по муниципальным программам Ковернинского муниципального округа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4787577" y="3808809"/>
            <a:ext cx="1234968" cy="671007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15103" y="4876087"/>
            <a:ext cx="2853557" cy="261338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не вошедшие в мероприятия муниципальных программ, в том числе на содержание отдельных органов местного самоуправления, муниципальных учреждений и другие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26" y="4493287"/>
            <a:ext cx="33583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Программные расходы 89,6 %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1227" y="4491186"/>
            <a:ext cx="35167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Непрограммные расходы 10,4%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67040092"/>
              </p:ext>
            </p:extLst>
          </p:nvPr>
        </p:nvGraphicFramePr>
        <p:xfrm>
          <a:off x="1829518" y="7754160"/>
          <a:ext cx="3364912" cy="1976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14258643"/>
              </p:ext>
            </p:extLst>
          </p:nvPr>
        </p:nvGraphicFramePr>
        <p:xfrm>
          <a:off x="356191" y="9508212"/>
          <a:ext cx="3028942" cy="233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4069925706"/>
              </p:ext>
            </p:extLst>
          </p:nvPr>
        </p:nvGraphicFramePr>
        <p:xfrm>
          <a:off x="3327831" y="9725186"/>
          <a:ext cx="3520846" cy="2466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994367" y="7516407"/>
            <a:ext cx="1418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78548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52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2247" y="92279"/>
            <a:ext cx="6605753" cy="941603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основные муниципальные программы будут реализовываться в </a:t>
            </a:r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году</a:t>
            </a:r>
            <a:endParaRPr lang="ru-RU" sz="4800" b="1" u="sng" dirty="0">
              <a:solidFill>
                <a:schemeClr val="tx1"/>
              </a:solidFill>
            </a:endParaRPr>
          </a:p>
        </p:txBody>
      </p:sp>
      <p:sp>
        <p:nvSpPr>
          <p:cNvPr id="28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3001357" y="11841447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201992" y="1585862"/>
            <a:ext cx="2624959" cy="5833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587,2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201992" y="2440831"/>
            <a:ext cx="2624958" cy="5833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209,7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201992" y="3498901"/>
            <a:ext cx="2624957" cy="5833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20,4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201992" y="4513913"/>
            <a:ext cx="2624957" cy="57149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96,4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225638" y="5365465"/>
            <a:ext cx="2577663" cy="5833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44,2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13" name="Пятиугольник 12"/>
          <p:cNvSpPr/>
          <p:nvPr/>
        </p:nvSpPr>
        <p:spPr>
          <a:xfrm>
            <a:off x="213811" y="6312830"/>
            <a:ext cx="2601311" cy="5833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44,4 млн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201989" y="7670092"/>
            <a:ext cx="2601311" cy="5833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31,0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213813" y="8961663"/>
            <a:ext cx="2601311" cy="5833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40,1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16" name="Пятиугольник 15"/>
          <p:cNvSpPr/>
          <p:nvPr/>
        </p:nvSpPr>
        <p:spPr>
          <a:xfrm>
            <a:off x="213812" y="10173288"/>
            <a:ext cx="2601311" cy="5833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31,4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17" name="Пятиугольник 16"/>
          <p:cNvSpPr/>
          <p:nvPr/>
        </p:nvSpPr>
        <p:spPr>
          <a:xfrm>
            <a:off x="201989" y="10986518"/>
            <a:ext cx="2601311" cy="5833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16,9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06764" y="1715662"/>
            <a:ext cx="386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62213" y="2337023"/>
            <a:ext cx="4234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инвестиционная программа капитальных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вложений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26949" y="3428056"/>
            <a:ext cx="386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агропромышленного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62213" y="4538052"/>
            <a:ext cx="3921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35818" y="5260419"/>
            <a:ext cx="3884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доступным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комфортным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жильем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26949" y="6140421"/>
            <a:ext cx="3921675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качественными услугами в сфере жилищно-коммунального хозяйства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35818" y="7570333"/>
            <a:ext cx="4004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6815" y="8426270"/>
            <a:ext cx="39807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и территорий от чрезвычайных ситуаций, обеспечение пожарной безопасности и безопасности людей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водных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03300" y="10111007"/>
            <a:ext cx="392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62213" y="10939321"/>
            <a:ext cx="4022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бюджетных расходов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0559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4669" y="132347"/>
            <a:ext cx="6683331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изменится финансирование муниципальных программ в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2024-2028 годах 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878947"/>
              </p:ext>
            </p:extLst>
          </p:nvPr>
        </p:nvGraphicFramePr>
        <p:xfrm>
          <a:off x="174669" y="1215152"/>
          <a:ext cx="6683331" cy="10553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208">
                  <a:extLst>
                    <a:ext uri="{9D8B030D-6E8A-4147-A177-3AD203B41FA5}">
                      <a16:colId xmlns:a16="http://schemas.microsoft.com/office/drawing/2014/main" val="3810836306"/>
                    </a:ext>
                  </a:extLst>
                </a:gridCol>
                <a:gridCol w="1030852">
                  <a:extLst>
                    <a:ext uri="{9D8B030D-6E8A-4147-A177-3AD203B41FA5}">
                      <a16:colId xmlns:a16="http://schemas.microsoft.com/office/drawing/2014/main" val="2552447822"/>
                    </a:ext>
                  </a:extLst>
                </a:gridCol>
                <a:gridCol w="815845">
                  <a:extLst>
                    <a:ext uri="{9D8B030D-6E8A-4147-A177-3AD203B41FA5}">
                      <a16:colId xmlns:a16="http://schemas.microsoft.com/office/drawing/2014/main" val="1782182811"/>
                    </a:ext>
                  </a:extLst>
                </a:gridCol>
                <a:gridCol w="926885">
                  <a:extLst>
                    <a:ext uri="{9D8B030D-6E8A-4147-A177-3AD203B41FA5}">
                      <a16:colId xmlns:a16="http://schemas.microsoft.com/office/drawing/2014/main" val="3789085763"/>
                    </a:ext>
                  </a:extLst>
                </a:gridCol>
                <a:gridCol w="470360">
                  <a:extLst>
                    <a:ext uri="{9D8B030D-6E8A-4147-A177-3AD203B41FA5}">
                      <a16:colId xmlns:a16="http://schemas.microsoft.com/office/drawing/2014/main" val="3734857325"/>
                    </a:ext>
                  </a:extLst>
                </a:gridCol>
                <a:gridCol w="843880">
                  <a:extLst>
                    <a:ext uri="{9D8B030D-6E8A-4147-A177-3AD203B41FA5}">
                      <a16:colId xmlns:a16="http://schemas.microsoft.com/office/drawing/2014/main" val="1418110844"/>
                    </a:ext>
                  </a:extLst>
                </a:gridCol>
                <a:gridCol w="892301">
                  <a:extLst>
                    <a:ext uri="{9D8B030D-6E8A-4147-A177-3AD203B41FA5}">
                      <a16:colId xmlns:a16="http://schemas.microsoft.com/office/drawing/2014/main" val="17662047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2024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2025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2026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к 2025 году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2027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2028 год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6028603"/>
                  </a:ext>
                </a:extLst>
              </a:tr>
              <a:tr h="49824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всего, в том числе: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1 763 119,9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1 641 474,7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1 298 881,6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134 916,4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1 195 616,4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8213750"/>
                  </a:ext>
                </a:extLst>
              </a:tr>
              <a:tr h="6898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реализацию муниципальных программ: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1 655 185,5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1 508 023,0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1 163 174,2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995 168,2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1 023 005,9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0460035"/>
                  </a:ext>
                </a:extLst>
              </a:tr>
              <a:tr h="12334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"Развитие образования Ковернинского муниципального округа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654 558,5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677 387,5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587 158,6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603 679,7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615 561,3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5902209"/>
                  </a:ext>
                </a:extLst>
              </a:tr>
              <a:tr h="12146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"Укрепление общественного здоровья в Ковернинском муниципальном округе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3658018"/>
                  </a:ext>
                </a:extLst>
              </a:tr>
              <a:tr h="12609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физической культуры и спорта Ковернинского муниципального округа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30 047,8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27 624,9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31 419,7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31 419,7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31 419,7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4818772"/>
                  </a:ext>
                </a:extLst>
              </a:tr>
              <a:tr h="9948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культуры Ковернинского муниципального округа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90 244,7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87 227,4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96 365,4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93 066,5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93 067,5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9728976"/>
                  </a:ext>
                </a:extLst>
              </a:tr>
              <a:tr h="12831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"Социальная поддержка граждан Ковернинского муниципального округа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1 482,6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2 149,2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44530664"/>
                  </a:ext>
                </a:extLst>
              </a:tr>
              <a:tr h="13475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"Содействие занятости населения Ковернинского муниципального округа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607,8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7902418"/>
                  </a:ext>
                </a:extLst>
              </a:tr>
              <a:tr h="1132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"Обеспечение граждан Ковернинского муниципального округа Нижегородской области доступным и комфортным жильем"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28 276,0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45 892,5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44 159,5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47 919,5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42 201,3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071681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63186" y="907375"/>
            <a:ext cx="1227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</a:t>
            </a:r>
            <a:r>
              <a:rPr lang="ru-RU" sz="1400" dirty="0" smtClean="0"/>
              <a:t>ыс.руб.</a:t>
            </a:r>
            <a:endParaRPr lang="ru-RU" sz="1400" dirty="0"/>
          </a:p>
        </p:txBody>
      </p:sp>
      <p:sp>
        <p:nvSpPr>
          <p:cNvPr id="7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35704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708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3268" y="-50578"/>
            <a:ext cx="6815738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изменится финансирование муниципальных программ в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2024-2028 годах 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1565" y="834085"/>
            <a:ext cx="1227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</a:t>
            </a:r>
            <a:r>
              <a:rPr lang="ru-RU" sz="1400" dirty="0" smtClean="0"/>
              <a:t>ыс.руб.</a:t>
            </a:r>
            <a:endParaRPr lang="ru-RU" sz="1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897693"/>
              </p:ext>
            </p:extLst>
          </p:nvPr>
        </p:nvGraphicFramePr>
        <p:xfrm>
          <a:off x="190500" y="1075968"/>
          <a:ext cx="6581274" cy="9675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700">
                  <a:extLst>
                    <a:ext uri="{9D8B030D-6E8A-4147-A177-3AD203B41FA5}">
                      <a16:colId xmlns:a16="http://schemas.microsoft.com/office/drawing/2014/main" val="3907878716"/>
                    </a:ext>
                  </a:extLst>
                </a:gridCol>
                <a:gridCol w="721895">
                  <a:extLst>
                    <a:ext uri="{9D8B030D-6E8A-4147-A177-3AD203B41FA5}">
                      <a16:colId xmlns:a16="http://schemas.microsoft.com/office/drawing/2014/main" val="2945771554"/>
                    </a:ext>
                  </a:extLst>
                </a:gridCol>
                <a:gridCol w="866273">
                  <a:extLst>
                    <a:ext uri="{9D8B030D-6E8A-4147-A177-3AD203B41FA5}">
                      <a16:colId xmlns:a16="http://schemas.microsoft.com/office/drawing/2014/main" val="3470528254"/>
                    </a:ext>
                  </a:extLst>
                </a:gridCol>
                <a:gridCol w="625643">
                  <a:extLst>
                    <a:ext uri="{9D8B030D-6E8A-4147-A177-3AD203B41FA5}">
                      <a16:colId xmlns:a16="http://schemas.microsoft.com/office/drawing/2014/main" val="2573109155"/>
                    </a:ext>
                  </a:extLst>
                </a:gridCol>
                <a:gridCol w="497305">
                  <a:extLst>
                    <a:ext uri="{9D8B030D-6E8A-4147-A177-3AD203B41FA5}">
                      <a16:colId xmlns:a16="http://schemas.microsoft.com/office/drawing/2014/main" val="3105443342"/>
                    </a:ext>
                  </a:extLst>
                </a:gridCol>
                <a:gridCol w="643690">
                  <a:extLst>
                    <a:ext uri="{9D8B030D-6E8A-4147-A177-3AD203B41FA5}">
                      <a16:colId xmlns:a16="http://schemas.microsoft.com/office/drawing/2014/main" val="1754965531"/>
                    </a:ext>
                  </a:extLst>
                </a:gridCol>
                <a:gridCol w="673768">
                  <a:extLst>
                    <a:ext uri="{9D8B030D-6E8A-4147-A177-3AD203B41FA5}">
                      <a16:colId xmlns:a16="http://schemas.microsoft.com/office/drawing/2014/main" val="3752111773"/>
                    </a:ext>
                  </a:extLst>
                </a:gridCol>
              </a:tblGrid>
              <a:tr h="4582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2024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2025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2026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к 2025 году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2027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2028 год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02731264"/>
                  </a:ext>
                </a:extLst>
              </a:tr>
              <a:tr h="12791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"Обеспечение населения Ковернинского муниципального округа Нижегородской области качественными услугами в сфере жилищно-коммунального хозяйства"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66 576,3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41 985,2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44 357,7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50 057,7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44 357,7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9870733"/>
                  </a:ext>
                </a:extLst>
              </a:tr>
              <a:tr h="1684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"Защита населения и территорий от чрезвычайных ситуаций, обеспечение пожарной безопасности и безопасности людей на водных объектах в Ковернинском муниципальном округе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30 554,6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31 496,8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40 133,3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36 347,3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36 347,3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5764289"/>
                  </a:ext>
                </a:extLst>
              </a:tr>
              <a:tr h="9625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"Информационное общество Ковернинского муниципального округа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4 620,4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4 115,0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3 963,5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5526985"/>
                  </a:ext>
                </a:extLst>
              </a:tr>
              <a:tr h="11550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"Усиление безопасности и обеспечение сохранности архивных фондов Ковернинского муниципального округа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574,2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67089322"/>
                  </a:ext>
                </a:extLst>
              </a:tr>
              <a:tr h="1122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"Управление муниципальным имуществом Ковернинского муниципального округа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7 364,8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6 866,0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8 944,3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8 744,3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8 744,3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11603722"/>
                  </a:ext>
                </a:extLst>
              </a:tr>
              <a:tr h="8662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агропромышленного комплекса Ковернинского муниципального округа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148 085,0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167 471,4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20 368,7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10 269,8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20 368,7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7627"/>
                  </a:ext>
                </a:extLst>
              </a:tr>
              <a:tr h="1122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"Повышение эффективности бюджетных расходов в Ковернинском муниципальном округе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13 371,4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13 874,2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16 868,1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16 868,1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16 868,1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5413069"/>
                  </a:ext>
                </a:extLst>
              </a:tr>
              <a:tr h="4582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предпринимательства Ковернинского муниципального округа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5 149,8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4 367,8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4 553,3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4 552,1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4 552,1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715958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52571" y="680197"/>
            <a:ext cx="1985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продолжение</a:t>
            </a:r>
            <a:endParaRPr lang="ru-RU" sz="1400" dirty="0"/>
          </a:p>
        </p:txBody>
      </p:sp>
      <p:sp>
        <p:nvSpPr>
          <p:cNvPr id="9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3096125" y="11823032"/>
            <a:ext cx="385012" cy="368968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701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2530" y="-62783"/>
            <a:ext cx="6725470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изменится финансирование муниципальных программ в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2024-2028 годах 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2571" y="725707"/>
            <a:ext cx="1985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продолжение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931565" y="918250"/>
            <a:ext cx="1227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</a:t>
            </a:r>
            <a:r>
              <a:rPr lang="ru-RU" sz="1400" dirty="0" smtClean="0"/>
              <a:t>ыс.руб.</a:t>
            </a:r>
            <a:endParaRPr lang="ru-RU" sz="1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554299"/>
              </p:ext>
            </p:extLst>
          </p:nvPr>
        </p:nvGraphicFramePr>
        <p:xfrm>
          <a:off x="222794" y="1226027"/>
          <a:ext cx="6635209" cy="10093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406">
                  <a:extLst>
                    <a:ext uri="{9D8B030D-6E8A-4147-A177-3AD203B41FA5}">
                      <a16:colId xmlns:a16="http://schemas.microsoft.com/office/drawing/2014/main" val="1624476128"/>
                    </a:ext>
                  </a:extLst>
                </a:gridCol>
                <a:gridCol w="721895">
                  <a:extLst>
                    <a:ext uri="{9D8B030D-6E8A-4147-A177-3AD203B41FA5}">
                      <a16:colId xmlns:a16="http://schemas.microsoft.com/office/drawing/2014/main" val="248119669"/>
                    </a:ext>
                  </a:extLst>
                </a:gridCol>
                <a:gridCol w="802105">
                  <a:extLst>
                    <a:ext uri="{9D8B030D-6E8A-4147-A177-3AD203B41FA5}">
                      <a16:colId xmlns:a16="http://schemas.microsoft.com/office/drawing/2014/main" val="2117394814"/>
                    </a:ext>
                  </a:extLst>
                </a:gridCol>
                <a:gridCol w="721895">
                  <a:extLst>
                    <a:ext uri="{9D8B030D-6E8A-4147-A177-3AD203B41FA5}">
                      <a16:colId xmlns:a16="http://schemas.microsoft.com/office/drawing/2014/main" val="3332395159"/>
                    </a:ext>
                  </a:extLst>
                </a:gridCol>
                <a:gridCol w="449178">
                  <a:extLst>
                    <a:ext uri="{9D8B030D-6E8A-4147-A177-3AD203B41FA5}">
                      <a16:colId xmlns:a16="http://schemas.microsoft.com/office/drawing/2014/main" val="4051970261"/>
                    </a:ext>
                  </a:extLst>
                </a:gridCol>
                <a:gridCol w="733926">
                  <a:extLst>
                    <a:ext uri="{9D8B030D-6E8A-4147-A177-3AD203B41FA5}">
                      <a16:colId xmlns:a16="http://schemas.microsoft.com/office/drawing/2014/main" val="2199752244"/>
                    </a:ext>
                  </a:extLst>
                </a:gridCol>
                <a:gridCol w="685804">
                  <a:extLst>
                    <a:ext uri="{9D8B030D-6E8A-4147-A177-3AD203B41FA5}">
                      <a16:colId xmlns:a16="http://schemas.microsoft.com/office/drawing/2014/main" val="4098280532"/>
                    </a:ext>
                  </a:extLst>
                </a:gridCol>
              </a:tblGrid>
              <a:tr h="6348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2024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2026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к 2025 году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2027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2028 год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95490746"/>
                  </a:ext>
                </a:extLst>
              </a:tr>
              <a:tr h="18028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"Создание благоприятных условий в целях привлечения медицинских работников для работы в государственных учреждениях здравоохранения, осуществляющих деятельность на территории Ковернинского муниципального округа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1 338,0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8619663"/>
                  </a:ext>
                </a:extLst>
              </a:tr>
              <a:tr h="11229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"Обеспечение общественного порядка и противодействия преступности в Ковернинском муниципальном округе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6448858"/>
                  </a:ext>
                </a:extLst>
              </a:tr>
              <a:tr h="10106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"Повышение безопасности дорожного движения в Ковернинском муниципальном округе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16 527,7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6 065,0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9 958,2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9 958,2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9 958,2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7792333"/>
                  </a:ext>
                </a:extLst>
              </a:tr>
              <a:tr h="8823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"Охрана окружающей среды Ковернинского муниципального округа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14 392,8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6723467"/>
                  </a:ext>
                </a:extLst>
              </a:tr>
              <a:tr h="8983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"Противодействие коррупции в Ковернинском муниципальном округе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8983151"/>
                  </a:ext>
                </a:extLst>
              </a:tr>
              <a:tr h="27111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"Создание условий для реализации мер, направленных на укрепление межнационального и межконфессионального согласия, сохранение и развитие языков и культуры народов Российской Федерации, проживающих на территории Ковернинского муниципального округа Нижегородской области, социальную и культурную адаптацию мигрантов, профилактику межнациональных (межэтнических) конфликтов"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5123412"/>
                  </a:ext>
                </a:extLst>
              </a:tr>
              <a:tr h="7278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"Противодействие терроризму и экстремизму на территории Ковернинского муниципального округа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1 486,4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708,6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3669225"/>
                  </a:ext>
                </a:extLst>
              </a:tr>
            </a:tbl>
          </a:graphicData>
        </a:graphic>
      </p:graphicFrame>
      <p:sp>
        <p:nvSpPr>
          <p:cNvPr id="8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67235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197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2795" y="84221"/>
            <a:ext cx="6635205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изменится финансирование муниципальных программ в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2024-2028 годах 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2569" y="915218"/>
            <a:ext cx="1985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продолжение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043860" y="1179664"/>
            <a:ext cx="1227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</a:t>
            </a:r>
            <a:r>
              <a:rPr lang="ru-RU" sz="1400" dirty="0" smtClean="0"/>
              <a:t>ыс.руб.</a:t>
            </a:r>
            <a:endParaRPr lang="ru-RU" sz="1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264081"/>
              </p:ext>
            </p:extLst>
          </p:nvPr>
        </p:nvGraphicFramePr>
        <p:xfrm>
          <a:off x="222791" y="1746215"/>
          <a:ext cx="6635209" cy="8536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184">
                  <a:extLst>
                    <a:ext uri="{9D8B030D-6E8A-4147-A177-3AD203B41FA5}">
                      <a16:colId xmlns:a16="http://schemas.microsoft.com/office/drawing/2014/main" val="2451142739"/>
                    </a:ext>
                  </a:extLst>
                </a:gridCol>
                <a:gridCol w="770021">
                  <a:extLst>
                    <a:ext uri="{9D8B030D-6E8A-4147-A177-3AD203B41FA5}">
                      <a16:colId xmlns:a16="http://schemas.microsoft.com/office/drawing/2014/main" val="874928379"/>
                    </a:ext>
                  </a:extLst>
                </a:gridCol>
                <a:gridCol w="689811">
                  <a:extLst>
                    <a:ext uri="{9D8B030D-6E8A-4147-A177-3AD203B41FA5}">
                      <a16:colId xmlns:a16="http://schemas.microsoft.com/office/drawing/2014/main" val="4209134695"/>
                    </a:ext>
                  </a:extLst>
                </a:gridCol>
                <a:gridCol w="1074825">
                  <a:extLst>
                    <a:ext uri="{9D8B030D-6E8A-4147-A177-3AD203B41FA5}">
                      <a16:colId xmlns:a16="http://schemas.microsoft.com/office/drawing/2014/main" val="1636836745"/>
                    </a:ext>
                  </a:extLst>
                </a:gridCol>
                <a:gridCol w="625638">
                  <a:extLst>
                    <a:ext uri="{9D8B030D-6E8A-4147-A177-3AD203B41FA5}">
                      <a16:colId xmlns:a16="http://schemas.microsoft.com/office/drawing/2014/main" val="1857577500"/>
                    </a:ext>
                  </a:extLst>
                </a:gridCol>
                <a:gridCol w="721894">
                  <a:extLst>
                    <a:ext uri="{9D8B030D-6E8A-4147-A177-3AD203B41FA5}">
                      <a16:colId xmlns:a16="http://schemas.microsoft.com/office/drawing/2014/main" val="2949784450"/>
                    </a:ext>
                  </a:extLst>
                </a:gridCol>
                <a:gridCol w="697836">
                  <a:extLst>
                    <a:ext uri="{9D8B030D-6E8A-4147-A177-3AD203B41FA5}">
                      <a16:colId xmlns:a16="http://schemas.microsoft.com/office/drawing/2014/main" val="1355521578"/>
                    </a:ext>
                  </a:extLst>
                </a:gridCol>
              </a:tblGrid>
              <a:tr h="8010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2024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2025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2026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к 2025 году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2027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2028 год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05872770"/>
                  </a:ext>
                </a:extLst>
              </a:tr>
              <a:tr h="10461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"Обеспечение жильем молодых семей Ковернинского муниципального округа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8046668"/>
                  </a:ext>
                </a:extLst>
              </a:tr>
              <a:tr h="12994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"Адресная инвестиционная программа капитальных вложений по Ковернинскому муниципальному округу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442 131,9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334 751,1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209 695,9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22 210,0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37 761,1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08257799"/>
                  </a:ext>
                </a:extLst>
              </a:tr>
              <a:tr h="10106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"Улучшение условий и охраны труда в Ковернинском муниципальном округе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7790568"/>
                  </a:ext>
                </a:extLst>
              </a:tr>
              <a:tr h="13796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"Программа мероприятий по борьбе с борщевиком Сосновского на территории Ковернинского муниципального округа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1 066,7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333871"/>
                  </a:ext>
                </a:extLst>
              </a:tr>
              <a:tr h="12833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современной городской среды на территории Ковернинского муниципального округа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14 524,4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9 200,4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7 034,9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7 573,9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38774930"/>
                  </a:ext>
                </a:extLst>
              </a:tr>
              <a:tr h="8010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транспортной инфраструктуры в Ковернинском муниципальном округе Нижегородской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81 739,8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40 448,8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31 045,0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41 446,6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43 098,4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4582979"/>
                  </a:ext>
                </a:extLst>
              </a:tr>
              <a:tr h="6097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107 934,4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133 451,7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135 707,4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121 281,9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132 737,9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0869429"/>
                  </a:ext>
                </a:extLst>
              </a:tr>
            </a:tbl>
          </a:graphicData>
        </a:graphic>
      </p:graphicFrame>
      <p:sp>
        <p:nvSpPr>
          <p:cNvPr id="8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35704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362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524" y="0"/>
            <a:ext cx="6603476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Ковернинского муниципального округа Нижегородской области»</a:t>
            </a: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1283" y="1331954"/>
            <a:ext cx="298552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 территории Ковернинского муниципального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Нижегородской области образовательной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системы, обеспечивающей доступность качественного образования,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отвечающего потребностям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 развития экономики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округа,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ожиданиям общества и каждого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</a:t>
            </a:r>
          </a:p>
          <a:p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действия программы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2021-2028 годы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6811" y="1331954"/>
            <a:ext cx="3501189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Ковернинского муниципального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Нижегородской области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декабря 2020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829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муниципальной программы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Ковернинского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Заказчик-координатор программы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администрации Ковернинского муниципального округа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207" y="5259313"/>
            <a:ext cx="2795226" cy="255454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 программы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дошкольного возраста 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602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образовательных организаций 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1673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занимающихся в дополнительном образовании–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1621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6811" y="5090036"/>
            <a:ext cx="5310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 программы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168656" y="5750442"/>
            <a:ext cx="1547274" cy="14642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3368832" y="5836251"/>
            <a:ext cx="105588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587158,6</a:t>
            </a: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расходы на выполнение программы в 2026 году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34769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703334110"/>
              </p:ext>
            </p:extLst>
          </p:nvPr>
        </p:nvGraphicFramePr>
        <p:xfrm>
          <a:off x="4581114" y="5614552"/>
          <a:ext cx="2213811" cy="1844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361875" y="8345115"/>
            <a:ext cx="2905889" cy="21490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278429,0 тыс. рублей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предоставленные из областного бюджета на исполнение полномочий в области общего образования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2026 году в том числе:</a:t>
            </a:r>
            <a:endParaRPr lang="ru-RU" sz="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муниципальных дошкольных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рганизациях 88 137,5 тыс. рублей</a:t>
            </a: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муниципальных общеобразовательных организациях 190 291,5 тыс. рублей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437891" y="8355655"/>
            <a:ext cx="3339027" cy="204773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549021,1тыс. рублей </a:t>
            </a:r>
          </a:p>
          <a:p>
            <a:pPr algn="ctr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содержание</a:t>
            </a:r>
          </a:p>
          <a:p>
            <a:pPr algn="ctr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2026 году муниципальных казенных учреждений и на предоставление субсидии на выполнение муниципального задания и иные муниципальные цели муниципальных бюджетных учреждений</a:t>
            </a:r>
          </a:p>
          <a:p>
            <a:pPr algn="ctr"/>
            <a:endParaRPr lang="ru-RU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(22 муниципальных учреждения)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9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537" y="0"/>
            <a:ext cx="6653464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Ковернинского муниципального округа Нижегородской области» 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796283"/>
              </p:ext>
            </p:extLst>
          </p:nvPr>
        </p:nvGraphicFramePr>
        <p:xfrm>
          <a:off x="179615" y="1340516"/>
          <a:ext cx="6678385" cy="851421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342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0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23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19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40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1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 (подпрограммы)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2025г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образования Ковернинского муниципального округа Нижегородской области»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564292,9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677387,5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587158,6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86,68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603679,7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615561,3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8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1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общего образования»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460582,0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494823,3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505604,3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506542,9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517821,0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94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2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дополнительного образования и воспитания детей и молодежи»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23594,3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25164,6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32876,7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130,65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32900,2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32940,9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7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3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системы оценки качества образования и информационной прозрачности системы образования»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844,9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1048,2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946,2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90,27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950,3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989,7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504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4 «Патриотическое воспитание и подготовка граждан в Ковернинском муниципальном округе Нижегородской области к военной службе»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36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5 "Ресурсное обеспечение сферы образования в Ковернинском муниципальном округе Нижегородской области"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51797,8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122231,6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12742,2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10,42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28297,1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28820,5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382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6 «Социально-правовая защита детей в Ковернинском муниципальном округе Нижегородской области 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634,4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1405,2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1414,9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100,69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1414,9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1414,9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21093"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7 «Обеспечение реализации муниципальной программы»</a:t>
                      </a:r>
                      <a:endParaRPr lang="ru-RU" sz="12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26819,5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32694,6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33554,3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102,63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33554,3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33554,3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87536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51095" y="1015663"/>
            <a:ext cx="1239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</a:t>
            </a:r>
            <a:r>
              <a:rPr lang="ru-RU" sz="1400" dirty="0" smtClean="0"/>
              <a:t>ыс.руб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35704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656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836" y="108488"/>
            <a:ext cx="5297805" cy="511444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БЮДЖЕТ ДЛЯ ГРАЖДАН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9836" y="695315"/>
            <a:ext cx="5907974" cy="4045058"/>
          </a:xfrm>
        </p:spPr>
        <p:txBody>
          <a:bodyPr>
            <a:noAutofit/>
          </a:bodyPr>
          <a:lstStyle/>
          <a:p>
            <a:pPr algn="l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информационный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сборник, который познакомит население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с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основными положениями главного финансового документа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Ковернинского муниципального округа –бюджета муниципального округа. В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политики,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физической культуры и спорта,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сельского хозяйства и в других сферах. Бюджет для граждан нацелен на широкий круг пользователей – всех граждан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Ковернинского муниципального округа,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интересы которых в той или иной мере затронуты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бюджетом муниципального округа.</a:t>
            </a:r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3208149" y="11854121"/>
            <a:ext cx="185979" cy="307785"/>
          </a:xfrm>
        </p:spPr>
        <p:txBody>
          <a:bodyPr>
            <a:normAutofit/>
          </a:bodyPr>
          <a:lstStyle/>
          <a:p>
            <a:fld id="{112229A9-9B79-493C-97C7-8F4AFEAFE386}" type="slidenum">
              <a:rPr lang="ru-RU" sz="9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9836" y="4664991"/>
            <a:ext cx="2808313" cy="5114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950" b="0" kern="1200" spc="-38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ЧТО ТАКОЕ БЮДЖЕТ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399836" y="5176434"/>
            <a:ext cx="5907974" cy="65867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1500" kern="1200" spc="8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Font typeface="Wingdings 2" pitchFamily="18" charset="2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8406" y="5145439"/>
            <a:ext cx="6090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Это план доходов и расходов определённого объекта (семьи, бизнеса, организации, государства и т.д.), устанавливаемый на определённый период времени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8406" y="6068769"/>
            <a:ext cx="2002401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Бюджет муниципального округа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2237" y="6162010"/>
            <a:ext cx="2126388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Бюджет организации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1203" y="6143920"/>
            <a:ext cx="1549377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Семейный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1115877" y="7027252"/>
            <a:ext cx="387458" cy="3094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3219539" y="6954535"/>
            <a:ext cx="402957" cy="3451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5238424" y="6997664"/>
            <a:ext cx="449451" cy="3094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00893" y="7452309"/>
            <a:ext cx="1851471" cy="28742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важнейший финансовый документ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округа,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предназначенный для финансового обеспечения задач и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функций местного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самоуправления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43794" y="7455675"/>
            <a:ext cx="2126388" cy="2874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календарный план доходов и расходов организации, сформулированный в стоимостных и количественных величинах для принятия решений, планирования и контроля в процессе управления деятельностью компании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88462" y="7449895"/>
            <a:ext cx="1549377" cy="2874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Обычный план доходов и расходов семьи на определенный промежуток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5316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75681"/>
            <a:ext cx="6858000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индикаторы достижения цели 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показатели непосредственных результатов муниципальной программы</a:t>
            </a:r>
            <a:endParaRPr kumimoji="0" lang="ru-RU" sz="2400" b="0" i="0" u="sng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907123"/>
              </p:ext>
            </p:extLst>
          </p:nvPr>
        </p:nvGraphicFramePr>
        <p:xfrm>
          <a:off x="120817" y="1458909"/>
          <a:ext cx="6616365" cy="6553521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816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76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5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97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9706">
                  <a:extLst>
                    <a:ext uri="{9D8B030D-6E8A-4147-A177-3AD203B41FA5}">
                      <a16:colId xmlns:a16="http://schemas.microsoft.com/office/drawing/2014/main" val="8134075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индикатора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1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численности населения в возрасте 7-18 лет, охваченного образованием, в общей численности населения в возрасте 7-18 лет, 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73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детей в возрасте 5-18 лет дополнительными образовательными программами (удельный вес численности детей, получающих услуги дополнительного образования, в общей численности детей в возрасте 5-18 лет),%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97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(отношение численности детей в возрасте от 3 до 7 лет, которым предоставлена возможность получать дошкольное образование к общей численности детей в возрасте от 3 до 7 лет) сохранится на уровне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организованными формами отдыха и оздоровления  детей школьного возраста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учеников в муниципальных общеобразовательных организациях, приходящихся на одного учителя, чел.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9,6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детей, отдохнувших в организациях отдыха и оздоровления детей, тыс.чел.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872642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80.userapi.com/s/v1/ig2/I_AC9YKaZxKlvtO4s1T4e6SIiirE8aBznyvI2Ynyjh6-1bpkmaIxL15vIWhQdG4lWWPo8ut_bpmeFAwig_aK9sOz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12430"/>
            <a:ext cx="3456572" cy="259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4.userapi.com/s/v1/ig2/M06LNprUyC_uzbf_Xib_VmehG6Qj1W4pB2RjSKXHC-5429UkWMguxj1bxS0lT0MS6DZkzE9W04vnHaFPuwi3w0Od.jpg?quality=95&amp;as=32x24,48x36,72x54,108x81,160x120,240x180,360x270,480x360,540x405,640x480,720x541,1080x811,1280x961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902" y="8958362"/>
            <a:ext cx="3898098" cy="292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9201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588" y="0"/>
            <a:ext cx="6629401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«Социальная поддержка граждан Ковернинского муниципального округа Нижегородской области»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599" y="2292504"/>
            <a:ext cx="66294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территории Ковернинского муниципального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благоприятных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жизни, профессиональной и творческой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самореализации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категорий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599" y="3918124"/>
            <a:ext cx="10067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действия программы: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2021-2028 годы</a:t>
            </a:r>
            <a:endParaRPr lang="ru-RU" sz="2000" b="1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599" y="4343242"/>
            <a:ext cx="66294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Ковернинского муниципального района от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13.11.2020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 687 «Об утверждении муниципальной программы «Социальная поддержка граждан Ковернинского муниципального округа Нижегородской области»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598" y="6175660"/>
            <a:ext cx="662940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– координатор программы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Ковернинского муниципального округа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282" y="7055897"/>
            <a:ext cx="2827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 программы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662" y="7441652"/>
            <a:ext cx="2479622" cy="369331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Граждане, оказавшиеся в трудной жизненной ситуации  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 пожилого возраста и инвалиды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Почетные граждане Ковернинского муниципального округа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Граждане, проходившие воинскую службу в горячих точках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3430" y="8226032"/>
            <a:ext cx="3706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 программ</a:t>
            </a:r>
            <a:r>
              <a:rPr lang="ru-RU" sz="1600" b="1" dirty="0" smtClean="0"/>
              <a:t>ы</a:t>
            </a:r>
            <a:endParaRPr lang="ru-RU" sz="1600" b="1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62575219"/>
              </p:ext>
            </p:extLst>
          </p:nvPr>
        </p:nvGraphicFramePr>
        <p:xfrm>
          <a:off x="4896852" y="8599192"/>
          <a:ext cx="1961148" cy="2041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Шестиугольник 15"/>
          <p:cNvSpPr/>
          <p:nvPr/>
        </p:nvSpPr>
        <p:spPr>
          <a:xfrm>
            <a:off x="2795220" y="8761617"/>
            <a:ext cx="1996123" cy="171661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056022" y="8786923"/>
            <a:ext cx="13853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2,1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 расходы на выполнение программы в 2026 году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35704" y="11845402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29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3978" y="0"/>
            <a:ext cx="6901977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«Социальная поддержка граждан Ковернинского муниципального округа Нижегородской области»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470967"/>
              </p:ext>
            </p:extLst>
          </p:nvPr>
        </p:nvGraphicFramePr>
        <p:xfrm>
          <a:off x="192505" y="1015663"/>
          <a:ext cx="6665494" cy="6322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3721">
                  <a:extLst>
                    <a:ext uri="{9D8B030D-6E8A-4147-A177-3AD203B41FA5}">
                      <a16:colId xmlns:a16="http://schemas.microsoft.com/office/drawing/2014/main" val="612844844"/>
                    </a:ext>
                  </a:extLst>
                </a:gridCol>
                <a:gridCol w="863323">
                  <a:extLst>
                    <a:ext uri="{9D8B030D-6E8A-4147-A177-3AD203B41FA5}">
                      <a16:colId xmlns:a16="http://schemas.microsoft.com/office/drawing/2014/main" val="3137468269"/>
                    </a:ext>
                  </a:extLst>
                </a:gridCol>
                <a:gridCol w="738202">
                  <a:extLst>
                    <a:ext uri="{9D8B030D-6E8A-4147-A177-3AD203B41FA5}">
                      <a16:colId xmlns:a16="http://schemas.microsoft.com/office/drawing/2014/main" val="3966707144"/>
                    </a:ext>
                  </a:extLst>
                </a:gridCol>
                <a:gridCol w="788251">
                  <a:extLst>
                    <a:ext uri="{9D8B030D-6E8A-4147-A177-3AD203B41FA5}">
                      <a16:colId xmlns:a16="http://schemas.microsoft.com/office/drawing/2014/main" val="4253301524"/>
                    </a:ext>
                  </a:extLst>
                </a:gridCol>
                <a:gridCol w="700666">
                  <a:extLst>
                    <a:ext uri="{9D8B030D-6E8A-4147-A177-3AD203B41FA5}">
                      <a16:colId xmlns:a16="http://schemas.microsoft.com/office/drawing/2014/main" val="1964671307"/>
                    </a:ext>
                  </a:extLst>
                </a:gridCol>
                <a:gridCol w="763227">
                  <a:extLst>
                    <a:ext uri="{9D8B030D-6E8A-4147-A177-3AD203B41FA5}">
                      <a16:colId xmlns:a16="http://schemas.microsoft.com/office/drawing/2014/main" val="4120461666"/>
                    </a:ext>
                  </a:extLst>
                </a:gridCol>
                <a:gridCol w="638104">
                  <a:extLst>
                    <a:ext uri="{9D8B030D-6E8A-4147-A177-3AD203B41FA5}">
                      <a16:colId xmlns:a16="http://schemas.microsoft.com/office/drawing/2014/main" val="1774690896"/>
                    </a:ext>
                  </a:extLst>
                </a:gridCol>
              </a:tblGrid>
              <a:tr h="477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 (мероприятий)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0244944"/>
                  </a:ext>
                </a:extLst>
              </a:tr>
              <a:tr h="4554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Социальная поддержка </a:t>
                      </a: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граждан, в том числе: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1482,6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2159,2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2149,2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2149,2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2149,2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3853705"/>
                  </a:ext>
                </a:extLst>
              </a:tr>
              <a:tr h="8040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Оказание материальной помощи</a:t>
                      </a:r>
                      <a:r>
                        <a:rPr lang="ru-RU" sz="11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семьям и гражданам, оказавшимся в трудной жизненной ситуации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298,4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90,9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7597846"/>
                  </a:ext>
                </a:extLst>
              </a:tr>
              <a:tr h="7882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Выплаты гражданам, удостоенным звания «Почетный гражданин Ковернинского округа»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396,0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378,0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378,0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378,0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6698090"/>
                  </a:ext>
                </a:extLst>
              </a:tr>
              <a:tr h="3941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</a:t>
                      </a: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в области социальной политики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303,9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503,2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423,0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84,1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423,0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423,0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4167140"/>
                  </a:ext>
                </a:extLst>
              </a:tr>
              <a:tr h="6779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финансовой</a:t>
                      </a:r>
                      <a:r>
                        <a:rPr lang="ru-RU" sz="1100" b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 социально ориентированным некоммерческим организациям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421,3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542,0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670,2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123,7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670,2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670,2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1500494"/>
                  </a:ext>
                </a:extLst>
              </a:tr>
              <a:tr h="2364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на рождение ребенка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6868023"/>
                  </a:ext>
                </a:extLst>
              </a:tr>
              <a:tr h="6621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Социальная</a:t>
                      </a:r>
                      <a:r>
                        <a:rPr lang="ru-RU" sz="11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поддержка малообеспеченных семей, одаренных детей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7306087"/>
                  </a:ext>
                </a:extLst>
              </a:tr>
              <a:tr h="9616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Социальная</a:t>
                      </a:r>
                      <a:r>
                        <a:rPr lang="ru-RU" sz="11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поддержка инвалидов и ветеранов боевых действий, семей погибших(умерших) инвалидов и ветеранов боевых действий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4232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поддержка малообеспеченных семей и семей, нуждающихся в особой заботе государства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03091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62682" y="715510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</a:t>
            </a:r>
            <a:r>
              <a:rPr lang="ru-RU" sz="1400" dirty="0" smtClean="0"/>
              <a:t>ыс.руб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856876" y="11867207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220304"/>
              </p:ext>
            </p:extLst>
          </p:nvPr>
        </p:nvGraphicFramePr>
        <p:xfrm>
          <a:off x="217069" y="8521120"/>
          <a:ext cx="6616366" cy="2925073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083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997">
                  <a:extLst>
                    <a:ext uri="{9D8B030D-6E8A-4147-A177-3AD203B41FA5}">
                      <a16:colId xmlns:a16="http://schemas.microsoft.com/office/drawing/2014/main" val="3220278918"/>
                    </a:ext>
                  </a:extLst>
                </a:gridCol>
                <a:gridCol w="583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17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35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3510">
                  <a:extLst>
                    <a:ext uri="{9D8B030D-6E8A-4147-A177-3AD203B41FA5}">
                      <a16:colId xmlns:a16="http://schemas.microsoft.com/office/drawing/2014/main" val="813407532"/>
                    </a:ext>
                  </a:extLst>
                </a:gridCol>
              </a:tblGrid>
              <a:tr h="6213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индикатора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изме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97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 пожилого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возраста, инвалидов, семей, воспитывающих детей-инвалидов, ветеранов боевых действий, принимавших участие в социально-значимых мероприятиях к общему количеству граждан указанных категорий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1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получателей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социальной поддержки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9043" y="7320791"/>
            <a:ext cx="6858000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индикаторы достижения цели 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показатели непосредственных результатов муниципальной программы</a:t>
            </a:r>
            <a:endParaRPr kumimoji="0" lang="ru-RU" sz="2400" b="0" i="0" u="sng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5839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32345" y="0"/>
            <a:ext cx="6641433" cy="1481959"/>
          </a:xfrm>
          <a:solidFill>
            <a:schemeClr val="accent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культуры Ковернинского муниципального округа Нижегородской области»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655" y="1751602"/>
            <a:ext cx="3128406" cy="1512092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Утверждена: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Постановление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Администрации Ковернинского муниципального района от 13.11.2020 года №  695 «Об утверждении муниципальной программы  «Развитие культуры Ковернинского муниципального округа Нижегородской области»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04173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4834" y="3494200"/>
            <a:ext cx="3128406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 действия программы: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2021-2028 годы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3610" y="3999800"/>
            <a:ext cx="312840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Заказчик-координатор программы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отдел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культуры и туризма  администрации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Ковернинского муниципального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округа Нижегородской области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3610" y="5045102"/>
            <a:ext cx="312840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Целевая группа -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жители Ковернинского муниципального округа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621505" y="1751602"/>
            <a:ext cx="3236495" cy="39703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Цели: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Создание условий для повышения общественно значимого статуса библиотеки, книги, чтения, а также уровня общей и информационной культуры пользователей.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Создание условий и возможностей для сохранения, активизации, развития и совершенствования народного художественного творчества в Ковернинском муниципальном округе.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Сохранение культурного и исторического наследия округа.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Развитие туристического потенциала Ковернинского муниципального округа.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Реализация дополнительных предпрофессиональных программ, дополнительных общеразвивающих образовательных программ.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Обеспечение организационных, информационных и научно-методических условий для реализации программы.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76733" y="6008734"/>
            <a:ext cx="12231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       тыс. руб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737343"/>
              </p:ext>
            </p:extLst>
          </p:nvPr>
        </p:nvGraphicFramePr>
        <p:xfrm>
          <a:off x="132344" y="6339403"/>
          <a:ext cx="6641433" cy="471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6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1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1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18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6176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 (подпрограммы)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2025 году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2028 год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7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Развитие культуры  Ковернинского муниципального округа Нижегородской области»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в т.ч.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85361,4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87227,4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96365,4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93066,5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93067,5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76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Повышение общественно значимого статуса библиотеки, книги, чтения и уровня общей и информационной культуры»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16518,3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20406,1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22233,3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21134,4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31135,4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34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Народное и художественное творчество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47088,4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43189,3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47718,7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45618,7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45618,7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34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музейного дела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5291,0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6738,9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6978,4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6878,4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6878,4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25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Деятельность и развитие школ дополнительного образования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9783,2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9621,3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11058,4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11058,4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11058,4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34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реализации муниципальной программы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6147,7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6071,8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7676,6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126,4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7676,6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7676,6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34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внутреннего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въездного туризма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532,8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0649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35704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673" y="5748877"/>
            <a:ext cx="6601327" cy="584775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420245"/>
              </p:ext>
            </p:extLst>
          </p:nvPr>
        </p:nvGraphicFramePr>
        <p:xfrm>
          <a:off x="227560" y="6348284"/>
          <a:ext cx="6630439" cy="3520440"/>
        </p:xfrm>
        <a:graphic>
          <a:graphicData uri="http://schemas.openxmlformats.org/drawingml/2006/table">
            <a:tbl>
              <a:tblPr/>
              <a:tblGrid>
                <a:gridCol w="161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3832">
                  <a:extLst>
                    <a:ext uri="{9D8B030D-6E8A-4147-A177-3AD203B41FA5}">
                      <a16:colId xmlns:a16="http://schemas.microsoft.com/office/drawing/2014/main" val="3026442454"/>
                    </a:ext>
                  </a:extLst>
                </a:gridCol>
                <a:gridCol w="637673">
                  <a:extLst>
                    <a:ext uri="{9D8B030D-6E8A-4147-A177-3AD203B41FA5}">
                      <a16:colId xmlns:a16="http://schemas.microsoft.com/office/drawing/2014/main" val="1535828962"/>
                    </a:ext>
                  </a:extLst>
                </a:gridCol>
                <a:gridCol w="541421">
                  <a:extLst>
                    <a:ext uri="{9D8B030D-6E8A-4147-A177-3AD203B41FA5}">
                      <a16:colId xmlns:a16="http://schemas.microsoft.com/office/drawing/2014/main" val="365606181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811278832"/>
                    </a:ext>
                  </a:extLst>
                </a:gridCol>
                <a:gridCol w="38736">
                  <a:extLst>
                    <a:ext uri="{9D8B030D-6E8A-4147-A177-3AD203B41FA5}">
                      <a16:colId xmlns:a16="http://schemas.microsoft.com/office/drawing/2014/main" val="2691987194"/>
                    </a:ext>
                  </a:extLst>
                </a:gridCol>
                <a:gridCol w="418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3295">
                  <a:extLst>
                    <a:ext uri="{9D8B030D-6E8A-4147-A177-3AD203B41FA5}">
                      <a16:colId xmlns:a16="http://schemas.microsoft.com/office/drawing/2014/main" val="183784088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980255159"/>
                    </a:ext>
                  </a:extLst>
                </a:gridCol>
              </a:tblGrid>
              <a:tr h="42898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3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индикатора/непосредственного </a:t>
                      </a:r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результата</a:t>
                      </a:r>
                    </a:p>
                  </a:txBody>
                  <a:tcPr marL="13336" marR="13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измерения</a:t>
                      </a:r>
                    </a:p>
                  </a:txBody>
                  <a:tcPr marL="13336" marR="13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2024г. (факт)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2025 г. (оценка)</a:t>
                      </a:r>
                    </a:p>
                  </a:txBody>
                  <a:tcPr marL="13336" marR="13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2026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2027 год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2028 год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735">
                <a:tc gridSpan="1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hlinkClick r:id="" action="ppaction://hlinkfile"/>
                        </a:rPr>
                        <a:t>Подпрограмма 1</a:t>
                      </a:r>
                      <a:r>
                        <a:rPr lang="ru-RU" sz="1200" b="1" u="sng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«Повышение общественно значимого статуса библиотеки, книги, чтения и уровня общей и информационной культуры»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0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Индикатор 1.1.</a:t>
                      </a:r>
                      <a:r>
                        <a:rPr lang="ru-RU" sz="1200" u="sng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u="sng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ru-RU" sz="1200" u="sng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доли посещений  общедоступных библиотек к показателю  2017 года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6,08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22,36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8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Непосредственный результат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1.1.</a:t>
                      </a:r>
                      <a:r>
                        <a:rPr lang="ru-RU" sz="1200" u="sng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посещений общедоступных библиотек (фактический результат 2017 года – 116613 человек)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123704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129440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129440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142685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152685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9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Индикатор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1.2.</a:t>
                      </a:r>
                      <a:r>
                        <a:rPr lang="ru-RU" sz="1200" u="sng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публичных библиотек, подключенных к информационно-телекоммуникационной сети "Интернет"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 к общему числу библиотек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87,5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87,5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87,5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3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Непосредственный результат 1.2.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публичных библиотек, подключенных к информационно-телекоммуникационной сети "Интернет»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Единиц/ всего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14/16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14/16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14/16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16/16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16/16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227561" y="9857052"/>
          <a:ext cx="6630439" cy="1901810"/>
        </p:xfrm>
        <a:graphic>
          <a:graphicData uri="http://schemas.openxmlformats.org/drawingml/2006/table">
            <a:tbl>
              <a:tblPr/>
              <a:tblGrid>
                <a:gridCol w="137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0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9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9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92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55890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" action="ppaction://hlinkfile"/>
                        </a:rPr>
                        <a:t>Подпрограмма 2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«Народное и художественное творчество»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7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Индикатор 2.1.</a:t>
                      </a:r>
                      <a:r>
                        <a:rPr lang="ru-RU" sz="1200" u="sng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u="sng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ru-RU" sz="1200" u="sng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доли посещаемости культурно-массовых мероприятий клубов и домов культуры на платной основе к показателю  2017 года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39,76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7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Непосредственный результат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2.1.</a:t>
                      </a:r>
                      <a:r>
                        <a:rPr lang="ru-RU" sz="1200" u="sng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платных посещений культурно-массовых мероприятий клубов и домов  культуры (фактический результат 2017 года – 9445 человек)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11664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12467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12467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13090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13200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D:\users\user\Desktop\lHkAJt2-2G9iSdGCCAQEo5syv3JN5AorI1drFnafTLIk98gAKSdqnPwlNch30OMQICgrzuBbCnZKG5MnlyiGdsd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969" y="1185324"/>
            <a:ext cx="3188677" cy="2022230"/>
          </a:xfrm>
          <a:prstGeom prst="rect">
            <a:avLst/>
          </a:prstGeom>
          <a:noFill/>
        </p:spPr>
      </p:pic>
      <p:pic>
        <p:nvPicPr>
          <p:cNvPr id="1027" name="Picture 3" descr="D:\users\user\Desktop\80NAkBejW-h5MpGRDE8SKEOolKB8tReNNRXgKy9Wb1TTBD88cCZJSRJ85l6p0zE7DAh8tKlY00-3FgBXZ5Z_mrD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969" y="3207554"/>
            <a:ext cx="3202810" cy="2344615"/>
          </a:xfrm>
          <a:prstGeom prst="rect">
            <a:avLst/>
          </a:prstGeom>
          <a:noFill/>
        </p:spPr>
      </p:pic>
      <p:pic>
        <p:nvPicPr>
          <p:cNvPr id="3" name="Picture 4" descr="D:\users\user\Desktop\k18WvwbyUrGDN188QQjlx5dAkUb3M_Imtgyf5RVy2lW7CpdLIOHcwoWBDi3Ch7tHu_tP_IWV6NFvH1RRBtie4tEJ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1062" y="1183329"/>
            <a:ext cx="3116252" cy="2024226"/>
          </a:xfrm>
          <a:prstGeom prst="rect">
            <a:avLst/>
          </a:prstGeom>
          <a:noFill/>
        </p:spPr>
      </p:pic>
      <p:pic>
        <p:nvPicPr>
          <p:cNvPr id="2050" name="Picture 2" descr="https://sun9-64.userapi.com/s/v1/ig2/Al-qHy7fBRY9j_r-umhLHH8Tw_zUCvBzYe5BcAYNnf00G-7tPVtPtOr0YSN7iRrIOJASgYryPl6PN88CojU73VhM.jpg?quality=95&amp;as=32x21,48x32,72x48,108x72,160x107,240x160,360x240,480x320,540x360,640x427,720x480,1080x720,1280x853,1440x960,2000x1333&amp;from=bu&amp;cs=200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646" y="3222186"/>
            <a:ext cx="3098668" cy="232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9624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35704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924030"/>
              </p:ext>
            </p:extLst>
          </p:nvPr>
        </p:nvGraphicFramePr>
        <p:xfrm>
          <a:off x="223358" y="703450"/>
          <a:ext cx="6634642" cy="2560320"/>
        </p:xfrm>
        <a:graphic>
          <a:graphicData uri="http://schemas.openxmlformats.org/drawingml/2006/table">
            <a:tbl>
              <a:tblPr/>
              <a:tblGrid>
                <a:gridCol w="233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8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5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1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3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51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735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644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Индикатор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2.2.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числа участников клубных формирований к показателю  2017 года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Непосредственный результат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2.2.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участников клубных формирований (фактический результат 2017 года – 1539 человек)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1625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1646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1646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1666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1669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7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Индикатор 2.3.</a:t>
                      </a:r>
                      <a:r>
                        <a:rPr lang="ru-RU" sz="1200" u="sng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u="sng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доли посещений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кинозрелищных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учреждений  к показателю  2017 года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Непосредственный результат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2.3.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зрителей на сеансах отечественных фильмов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(фактический результат 2017 года –2404 человек)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2650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2812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2812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2832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354046"/>
              </p:ext>
            </p:extLst>
          </p:nvPr>
        </p:nvGraphicFramePr>
        <p:xfrm>
          <a:off x="223358" y="3263770"/>
          <a:ext cx="6634642" cy="8621211"/>
        </p:xfrm>
        <a:graphic>
          <a:graphicData uri="http://schemas.openxmlformats.org/drawingml/2006/table">
            <a:tbl>
              <a:tblPr/>
              <a:tblGrid>
                <a:gridCol w="233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4242">
                  <a:extLst>
                    <a:ext uri="{9D8B030D-6E8A-4147-A177-3AD203B41FA5}">
                      <a16:colId xmlns:a16="http://schemas.microsoft.com/office/drawing/2014/main" val="3535466733"/>
                    </a:ext>
                  </a:extLst>
                </a:gridCol>
                <a:gridCol w="745958">
                  <a:extLst>
                    <a:ext uri="{9D8B030D-6E8A-4147-A177-3AD203B41FA5}">
                      <a16:colId xmlns:a16="http://schemas.microsoft.com/office/drawing/2014/main" val="32761189"/>
                    </a:ext>
                  </a:extLst>
                </a:gridCol>
                <a:gridCol w="553453">
                  <a:extLst>
                    <a:ext uri="{9D8B030D-6E8A-4147-A177-3AD203B41FA5}">
                      <a16:colId xmlns:a16="http://schemas.microsoft.com/office/drawing/2014/main" val="228929416"/>
                    </a:ext>
                  </a:extLst>
                </a:gridCol>
                <a:gridCol w="637674">
                  <a:extLst>
                    <a:ext uri="{9D8B030D-6E8A-4147-A177-3AD203B41FA5}">
                      <a16:colId xmlns:a16="http://schemas.microsoft.com/office/drawing/2014/main" val="34552528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68294992"/>
                    </a:ext>
                  </a:extLst>
                </a:gridCol>
                <a:gridCol w="445168">
                  <a:extLst>
                    <a:ext uri="{9D8B030D-6E8A-4147-A177-3AD203B41FA5}">
                      <a16:colId xmlns:a16="http://schemas.microsoft.com/office/drawing/2014/main" val="1773061225"/>
                    </a:ext>
                  </a:extLst>
                </a:gridCol>
                <a:gridCol w="517358">
                  <a:extLst>
                    <a:ext uri="{9D8B030D-6E8A-4147-A177-3AD203B41FA5}">
                      <a16:colId xmlns:a16="http://schemas.microsoft.com/office/drawing/2014/main" val="3608955038"/>
                    </a:ext>
                  </a:extLst>
                </a:gridCol>
              </a:tblGrid>
              <a:tr h="193382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748030" algn="l"/>
                          <a:tab pos="1407160" algn="l"/>
                        </a:tabLst>
                      </a:pPr>
                      <a:r>
                        <a:rPr lang="ru-RU" sz="1200" b="1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" action="ppaction://hlinkfile"/>
                        </a:rPr>
                        <a:t>Подпрограмма 3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«Развитие музейного дела»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5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Индикатор 3.1.</a:t>
                      </a:r>
                      <a:r>
                        <a:rPr lang="ru-RU" sz="1200" u="sng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u="sng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доли посещаемости музея к показателю  2017 года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12,01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8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Непосредственный результат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3.1.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посещений музея (фактический результат 2017 года 3300  человек)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 в год</a:t>
                      </a:r>
                      <a:endParaRPr lang="ru-RU" sz="105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3699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3927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3927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3927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4673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6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Индикатор 3.2.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туристов, экскурсантов, посетителей, посетивших Ковернинский округ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 в год</a:t>
                      </a:r>
                      <a:endParaRPr lang="ru-RU" sz="105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4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Непосредственный результат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3.2.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туров по  Ковернинскому округу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.(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нарастающим итогом)</a:t>
                      </a:r>
                      <a:endParaRPr lang="ru-RU" sz="105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4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Непосредственный результат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3.2.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Тираж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изданных рекламно-информационных материалов о туристском потенциале Ковернинского округа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Экз.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406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" action="ppaction://hlinkfile"/>
                        </a:rPr>
                        <a:t>Подпрограмма  4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«Деятельность и развитие школ дополнительного образования»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4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Индикатор 4.1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1200" u="sng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количества обучающихся в сфере дополнительного образования к показателю  2017 года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9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0" algn="r"/>
                        </a:tabLs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Непосредственный результат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4.1.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обучающихся(фактический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результат 2017 года  - 112 человек)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125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931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" action="ppaction://hlinkfile"/>
                        </a:rPr>
                        <a:t>Подпрограмма  5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«Обеспечение реализации муниципальной программы»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4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Индикатор 5.1.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Увеличение числа граждан, принимающих участие в культурной деятельности к показателю  2017 года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12,81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12,81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67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Непосредственные результат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5.1.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Совокупная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посещаемость организаций культуры (сумма значений  1.1., 2.1., 2.3. 3.1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.)(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фактический результат 2017 года  - 131762 - человека)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141717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148646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148646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162534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173458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232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" action="ppaction://hlinkfile"/>
                        </a:rPr>
                        <a:t>Подпрограмма 6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«Развитие внутреннего и въездного туризма»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29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Индикатор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6.1.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посещаемости туристов, экскурсантов, посетивших Ковернинский округ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 в год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73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0" algn="r"/>
                        </a:tabLs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Непосредственный результат 6.1.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Количество туристов, экскурсантов , посетивших Ковернинский округ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 в год 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5700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65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0" algn="r"/>
                        </a:tabLs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Непосредственный результат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6.1.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Число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ночевок в гостиницах и аналогичных средствах размещения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 в год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69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0" algn="r"/>
                        </a:tabLs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Индикатор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6.2.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Проведение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мероприятий, направленных  на популяризацию  туризма в Ковернинском округе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Ед.в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85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0" algn="r"/>
                        </a:tabLs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Непосредственный результат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6.2.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установленных объектов туристской навигации в округе (всего)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Ед. всего 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05400" y="334118"/>
            <a:ext cx="1619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продолжение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507958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888514"/>
              </p:ext>
            </p:extLst>
          </p:nvPr>
        </p:nvGraphicFramePr>
        <p:xfrm>
          <a:off x="215533" y="502920"/>
          <a:ext cx="6626225" cy="2560320"/>
        </p:xfrm>
        <a:graphic>
          <a:graphicData uri="http://schemas.openxmlformats.org/drawingml/2006/table">
            <a:tbl>
              <a:tblPr/>
              <a:tblGrid>
                <a:gridCol w="218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1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88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8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25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58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58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11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0" algn="r"/>
                        </a:tabLs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Индикатор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6.3.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тиража изданных рекламно-информационных материалов о туристском потенциале округа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Экз. в год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1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0" algn="r"/>
                        </a:tabLs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Непосредственный результат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6.3..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изданных рекламно-информационных материалов о туристском потенциале округа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Экз. в год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1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0" algn="r"/>
                        </a:tabLs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Индикатор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6.4.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участия в российских и международных специализированных  конгрессно – выставочных мероприятиях в сфере туризма 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Ед. в год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1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0" algn="r"/>
                        </a:tabLs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Непосредственный результат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6.4..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российских и международных специализированных конгрессно – выставочных мероприятий в сфере туризма, в которых Ковернинский округ принял участие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Ед. в год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386660"/>
              </p:ext>
            </p:extLst>
          </p:nvPr>
        </p:nvGraphicFramePr>
        <p:xfrm>
          <a:off x="231775" y="3063240"/>
          <a:ext cx="6626225" cy="3566160"/>
        </p:xfrm>
        <a:graphic>
          <a:graphicData uri="http://schemas.openxmlformats.org/drawingml/2006/table">
            <a:tbl>
              <a:tblPr/>
              <a:tblGrid>
                <a:gridCol w="191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3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13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7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67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76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40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35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22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0" algn="r"/>
                        </a:tabLs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Индикатор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6.5.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туристско-экскурсионных маршрутов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Ед. в год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2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0" algn="r"/>
                        </a:tabLs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Непосредственный результат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6.5.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туристско-экскурсионных маршрутов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Ед. всего 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3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0" algn="r"/>
                        </a:tabLs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Индикатор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6.6.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средней численности работников туристской отрасли Ковернинского округа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 в год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2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0" algn="r"/>
                        </a:tabLs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Непосредственный результат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6.6.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Средняя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численность работников туристской отрасли Ковернинского округа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Чел. всего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2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0" algn="r"/>
                        </a:tabLs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Индикатор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6.7.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Стабильность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туристического потенциала Ковернинского округа 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Ед.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2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0" algn="r"/>
                        </a:tabLs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Непосредственный результат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6.7.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сохраненных, не утраченных народных художественных промыслов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Ед.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63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0" algn="r"/>
                        </a:tabLs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Индикатор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6.8.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Увеличение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объема реализованной продукции субъектами НХП округа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преды-дущему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году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63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0" algn="r"/>
                        </a:tabLs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Непосредственный результат </a:t>
                      </a: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6.8.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реализованной продукции субъектами НХП округа</a:t>
                      </a:r>
                      <a:r>
                        <a:rPr lang="ru-RU" sz="120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Млн.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руб. в год</a:t>
                      </a: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336" marR="1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54" name="Picture 6" descr="https://sun9-71.userapi.com/impg/T2T5B12q_Hod8PtY5Sbop1Bj6CoWvw-OMaRXig/wl3QPGASXx4.jpg?size=2560x1919&amp;quality=95&amp;sign=79e11a059b12da194f5ac95f13e7b99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646" y="9184941"/>
            <a:ext cx="3124200" cy="243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35704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D:\users\user\Desktop\jcaT_VygApS8iOjZcrg1z47rbMtEmw6Ue7Uw_A-Moc3wYohCXTmh1ZIU3H8KUQd5IP1ZvGg-zogSyq1NarDmzM0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7614" y="6652845"/>
            <a:ext cx="3159371" cy="2520463"/>
          </a:xfrm>
          <a:prstGeom prst="rect">
            <a:avLst/>
          </a:prstGeom>
          <a:noFill/>
        </p:spPr>
      </p:pic>
      <p:pic>
        <p:nvPicPr>
          <p:cNvPr id="3" name="Picture 4" descr="D:\users\user\Desktop\b-yiyLqbJpvH8tisxEzC_y8YZwR675owmGflbSD9-uE5yMe5hegMiBhiF6XqW9VQhg3gxAX1ySxUh-iWT1YtL46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769" y="9144000"/>
            <a:ext cx="3217985" cy="2491153"/>
          </a:xfrm>
          <a:prstGeom prst="rect">
            <a:avLst/>
          </a:prstGeom>
          <a:noFill/>
        </p:spPr>
      </p:pic>
      <p:pic>
        <p:nvPicPr>
          <p:cNvPr id="2053" name="Picture 5" descr="D:\users\user\Desktop\JI8Cpmk82ludS61PJC0bH25qF3VpdQDOVKXuBLO5sNHM3bUxlor_MtfDu-Uc1Qc4q7K3h83EJzxEoIbwi20j5CI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185" y="6629400"/>
            <a:ext cx="3186423" cy="248529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01" y="195143"/>
            <a:ext cx="1321206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продолжение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0375977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21907" y="220717"/>
            <a:ext cx="6550091" cy="1234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950" kern="1200" spc="-38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«Развитие физической культуры  и спорта Ковернинского муниципального округа Нижегородской области»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2505" y="2242720"/>
            <a:ext cx="6665495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Утверждена: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Постановление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Администрации Ковернинского  муниципального района Нижегородской области от 13 ноября 2020года № 698 «Об утверждении муниципальной программы «Развитие физической культуры и спорта Ковернинского муниципального округа Нижегородской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области»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7907" y="3166017"/>
            <a:ext cx="1981200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Срок действия программы: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2021-2028 годы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1907" y="3873516"/>
            <a:ext cx="1981199" cy="2246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заказчик-координатор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Отдел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 физической культуре и спорту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Ковернинского муниципального округа Нижегородской  области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7909" y="6258050"/>
            <a:ext cx="6550091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Цель-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Создание условий, обеспечивающих возможность гражданам систематически заниматься физической культурой и спортом, повышение конкурентоспособности спортсменов округа  на областной спортивной арене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7907" y="7129810"/>
            <a:ext cx="6550091" cy="3146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Целевая группа-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жители Ковернинского  округа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82541" y="7350683"/>
            <a:ext cx="109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</a:t>
            </a:r>
            <a:r>
              <a:rPr lang="ru-RU" dirty="0" smtClean="0"/>
              <a:t>ыс.руб.</a:t>
            </a:r>
            <a:endParaRPr lang="ru-RU" dirty="0"/>
          </a:p>
        </p:txBody>
      </p:sp>
      <p:sp>
        <p:nvSpPr>
          <p:cNvPr id="13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51470" y="11880882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465900"/>
              </p:ext>
            </p:extLst>
          </p:nvPr>
        </p:nvGraphicFramePr>
        <p:xfrm>
          <a:off x="279915" y="7720015"/>
          <a:ext cx="6550091" cy="403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6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8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4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2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54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99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6311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 (подпрограммы)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2025 году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2028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165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физической культуры и спорта Ковернинского муниципального округа Нижегородской области»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24 291,2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27 624,9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31 419,7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31 419,7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31 419,7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1654">
                <a:tc>
                  <a:txBody>
                    <a:bodyPr/>
                    <a:lstStyle/>
                    <a:p>
                      <a:r>
                        <a:rPr lang="ru-RU" sz="1200" b="1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</a:t>
                      </a:r>
                      <a:r>
                        <a:rPr lang="ru-RU" sz="12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1: «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спортивно массовых мероприятий  и Предоставление населению физкультурно-оздоровительных  услуг»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22 563,7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25 741,5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366,1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29 366,1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29 366,1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429">
                <a:tc>
                  <a:txBody>
                    <a:bodyPr/>
                    <a:lstStyle/>
                    <a:p>
                      <a:r>
                        <a:rPr lang="ru-RU" sz="1200" b="1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2: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реализации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муниципальной программы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1 727,5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1 883,4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2 053,6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053,6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2 053,6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https://sun9-52.userapi.com/s/v1/ig2/dsGONHpxDMGSnXs_ALsUlBBO_MRYajbc6-5uqBJkB21BPYkTQIf5iOo0kx1NUSoKIZ66QRddLocOwM-XwRj-d7Xq.jpg?quality=95&amp;as=32x21,48x32,72x48,108x72,160x107,240x160,360x240,480x320,540x360,640x426,720x480,1080x720,1280x853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09" y="3219488"/>
            <a:ext cx="4384937" cy="292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4956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223068" y="110520"/>
            <a:ext cx="6559420" cy="802708"/>
          </a:xfrm>
          <a:solidFill>
            <a:schemeClr val="accent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sp>
        <p:nvSpPr>
          <p:cNvPr id="15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35704" y="11815960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455208"/>
              </p:ext>
            </p:extLst>
          </p:nvPr>
        </p:nvGraphicFramePr>
        <p:xfrm>
          <a:off x="223068" y="1119699"/>
          <a:ext cx="6585872" cy="5913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642">
                  <a:extLst>
                    <a:ext uri="{9D8B030D-6E8A-4147-A177-3AD203B41FA5}">
                      <a16:colId xmlns:a16="http://schemas.microsoft.com/office/drawing/2014/main" val="14869556"/>
                    </a:ext>
                  </a:extLst>
                </a:gridCol>
                <a:gridCol w="516048">
                  <a:extLst>
                    <a:ext uri="{9D8B030D-6E8A-4147-A177-3AD203B41FA5}">
                      <a16:colId xmlns:a16="http://schemas.microsoft.com/office/drawing/2014/main" val="539738516"/>
                    </a:ext>
                  </a:extLst>
                </a:gridCol>
                <a:gridCol w="494605">
                  <a:extLst>
                    <a:ext uri="{9D8B030D-6E8A-4147-A177-3AD203B41FA5}">
                      <a16:colId xmlns:a16="http://schemas.microsoft.com/office/drawing/2014/main" val="2716745558"/>
                    </a:ext>
                  </a:extLst>
                </a:gridCol>
                <a:gridCol w="502045">
                  <a:extLst>
                    <a:ext uri="{9D8B030D-6E8A-4147-A177-3AD203B41FA5}">
                      <a16:colId xmlns:a16="http://schemas.microsoft.com/office/drawing/2014/main" val="3482859372"/>
                    </a:ext>
                  </a:extLst>
                </a:gridCol>
                <a:gridCol w="600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1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4753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индикатора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    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2028 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851">
                <a:tc gridSpan="6">
                  <a:txBody>
                    <a:bodyPr/>
                    <a:lstStyle/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 1 «Организация спортивно-массовых мероприятий  и предоставление населению физкультурно-оздоровительных  услуг»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3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спортивных сооружений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округа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0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Единовременная пропускная способность спортивных сооружений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округа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1450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1511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1551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1551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1551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6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spc="-3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Число участников спортивно-массовых мероприятий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4926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4050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0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граждан,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систематически занимающихся физической культурой и спортом, в общей численности населения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округа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57,0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59,0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681">
                <a:tc>
                  <a:txBody>
                    <a:bodyPr/>
                    <a:lstStyle/>
                    <a:p>
                      <a:pPr marL="635" algn="just">
                        <a:spcAft>
                          <a:spcPts val="0"/>
                        </a:spcAft>
                      </a:pPr>
                      <a:r>
                        <a:rPr lang="ru-RU" sz="1200" spc="-3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публикаций по пропаганде физической культуры и спорта и здорового образа жизни в СМИ  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spc="-3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spc="-3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spc="-3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681">
                <a:tc>
                  <a:txBody>
                    <a:bodyPr/>
                    <a:lstStyle/>
                    <a:p>
                      <a:pPr marL="635"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Число граждан всех категорий населения, выполнивших нормативы ВФСК ГТО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170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spc="-3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spc="-3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481">
                <a:tc gridSpan="6">
                  <a:txBody>
                    <a:bodyPr/>
                    <a:lstStyle/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 2 «Обеспечение реализации муниципальной программы»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300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Удельный вес числа электронных инструктивно- методических ресурсов, разработанных в рамках Программы, к которым предоставлен доступ в сети Интернет, в общем числе электронных инструктивно- методических ресурсов, разработанных в рамках Программы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6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проведенных мероприятий  окружного уровня по распространению результатов  Программы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8" y="7338743"/>
            <a:ext cx="2566770" cy="19250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8" y="9371650"/>
            <a:ext cx="3211630" cy="21402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44" y="7302641"/>
            <a:ext cx="3922296" cy="19657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778" y="9371650"/>
            <a:ext cx="3318186" cy="214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090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94019" y="9617"/>
            <a:ext cx="6601326" cy="15696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sz="2400" dirty="0" smtClean="0"/>
              <a:t>Муниципальная </a:t>
            </a:r>
            <a:r>
              <a:rPr lang="ru-RU" sz="2400" dirty="0"/>
              <a:t>программа </a:t>
            </a:r>
            <a:r>
              <a:rPr lang="ru-RU" sz="2400" dirty="0" smtClean="0"/>
              <a:t>«Развитие агропромышленного </a:t>
            </a:r>
            <a:r>
              <a:rPr lang="ru-RU" sz="2400" dirty="0"/>
              <a:t>комплекса </a:t>
            </a:r>
            <a:r>
              <a:rPr lang="ru-RU" sz="2400" dirty="0" smtClean="0"/>
              <a:t>Ковернинского </a:t>
            </a:r>
            <a:r>
              <a:rPr lang="ru-RU" sz="2400" dirty="0"/>
              <a:t>муниципального </a:t>
            </a:r>
            <a:r>
              <a:rPr lang="ru-RU" sz="2400" dirty="0" smtClean="0"/>
              <a:t>округа </a:t>
            </a:r>
            <a:r>
              <a:rPr lang="ru-RU" sz="2400" dirty="0"/>
              <a:t>Нижегородской области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30939" y="1832439"/>
            <a:ext cx="6481010" cy="3970318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sz="1800" dirty="0" smtClean="0"/>
              <a:t>Цель программы</a:t>
            </a:r>
            <a:endParaRPr lang="ru-RU" sz="1800" dirty="0"/>
          </a:p>
          <a:p>
            <a:pPr algn="just"/>
            <a:r>
              <a:rPr lang="ru-RU" sz="1800" b="0" u="none" dirty="0"/>
              <a:t>-обеспечение продовольственной независимости Ковернинского муниципального округа Нижегородской области в </a:t>
            </a:r>
            <a:r>
              <a:rPr lang="ru-RU" sz="1800" b="0" u="none" dirty="0" smtClean="0"/>
              <a:t>параметрах с </a:t>
            </a:r>
            <a:r>
              <a:rPr lang="ru-RU" sz="1800" b="0" u="none" dirty="0"/>
              <a:t>учетом экономической и территориальной доступности продукции агропромышленного комплекса;</a:t>
            </a:r>
          </a:p>
          <a:p>
            <a:pPr algn="just"/>
            <a:r>
              <a:rPr lang="ru-RU" sz="1800" b="0" u="none" dirty="0"/>
              <a:t>-обеспечение эпизоотического благополучия Ковернинского муниципального округа Нижегородской области, в </a:t>
            </a:r>
            <a:r>
              <a:rPr lang="ru-RU" sz="1800" b="0" u="none" dirty="0" err="1"/>
              <a:t>т.ч</a:t>
            </a:r>
            <a:r>
              <a:rPr lang="ru-RU" sz="1800" b="0" u="none" dirty="0"/>
              <a:t>. по африканской чуме свиней;</a:t>
            </a:r>
          </a:p>
          <a:p>
            <a:pPr algn="just"/>
            <a:r>
              <a:rPr lang="ru-RU" sz="1800" b="0" u="none" dirty="0"/>
              <a:t>-создание условий для комплексного развития сельских </a:t>
            </a:r>
            <a:r>
              <a:rPr lang="ru-RU" sz="1800" b="0" u="none" dirty="0" smtClean="0"/>
              <a:t>территорий;</a:t>
            </a:r>
            <a:endParaRPr lang="ru-RU" sz="1800" b="0" u="none" dirty="0"/>
          </a:p>
          <a:p>
            <a:pPr algn="just"/>
            <a:r>
              <a:rPr lang="ru-RU" sz="1800" b="0" u="none" dirty="0"/>
              <a:t>-создание системы поддержки фермеров и развитие сельскохозяйственной потребительской кооперации;</a:t>
            </a:r>
          </a:p>
          <a:p>
            <a:pPr algn="just"/>
            <a:r>
              <a:rPr lang="ru-RU" sz="1800" b="0" u="none" dirty="0"/>
              <a:t>-обеспечение создания условий для реализации муниципальной программы.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31364" y="6497486"/>
            <a:ext cx="6331630" cy="175432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sz="1800" dirty="0" smtClean="0"/>
              <a:t>Утверждена</a:t>
            </a:r>
            <a:endParaRPr lang="ru-RU" sz="1800" dirty="0"/>
          </a:p>
          <a:p>
            <a:pPr algn="just" eaLnBrk="1" hangingPunct="1"/>
            <a:r>
              <a:rPr lang="ru-RU" sz="1800" b="0" u="none" dirty="0"/>
              <a:t>Постановление Администрации Ковернинского муниципального района от </a:t>
            </a:r>
            <a:r>
              <a:rPr lang="ru-RU" sz="1800" b="0" u="none" dirty="0" smtClean="0"/>
              <a:t>14 декабря 2020 </a:t>
            </a:r>
            <a:r>
              <a:rPr lang="ru-RU" sz="1800" b="0" u="none" dirty="0"/>
              <a:t>года </a:t>
            </a:r>
            <a:r>
              <a:rPr lang="ru-RU" sz="1800" b="0" u="none" dirty="0" smtClean="0"/>
              <a:t>             № 781 </a:t>
            </a:r>
            <a:r>
              <a:rPr lang="ru-RU" sz="1800" b="0" u="none" dirty="0"/>
              <a:t>«Об утверждении муниципальной программы  «Развитие агропромышленного комплекса  </a:t>
            </a:r>
            <a:r>
              <a:rPr lang="ru-RU" sz="1800" b="0" u="none" dirty="0" smtClean="0"/>
              <a:t>Ковернинского </a:t>
            </a:r>
            <a:r>
              <a:rPr lang="ru-RU" sz="1800" b="0" u="none" dirty="0"/>
              <a:t>муниципального </a:t>
            </a:r>
            <a:r>
              <a:rPr lang="ru-RU" sz="1800" b="0" u="none" dirty="0" smtClean="0"/>
              <a:t>округа </a:t>
            </a:r>
            <a:r>
              <a:rPr lang="ru-RU" sz="1800" b="0" u="none" dirty="0"/>
              <a:t>Нижегородской области»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364" y="8392544"/>
            <a:ext cx="4628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действия программы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2021-2028 годы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019" y="8902608"/>
            <a:ext cx="652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заказчик-координатор </a:t>
            </a:r>
            <a:r>
              <a:rPr lang="ru-RU" b="1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Ковернинского муниципального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Нижегородской области 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31364" y="9720647"/>
            <a:ext cx="633163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sz="1800" dirty="0"/>
              <a:t>Целевая </a:t>
            </a:r>
            <a:r>
              <a:rPr lang="ru-RU" sz="1800" dirty="0" smtClean="0"/>
              <a:t>группа</a:t>
            </a:r>
            <a:endParaRPr lang="ru-RU" sz="1800" dirty="0"/>
          </a:p>
          <a:p>
            <a:pPr eaLnBrk="1" hangingPunct="1"/>
            <a:r>
              <a:rPr lang="ru-RU" sz="1800" b="0" u="none" dirty="0"/>
              <a:t>Сельскохозяйственные товаропроизводители Ковернинского муниципального </a:t>
            </a:r>
            <a:r>
              <a:rPr lang="ru-RU" sz="1800" b="0" u="none" dirty="0" smtClean="0"/>
              <a:t>округа </a:t>
            </a:r>
            <a:r>
              <a:rPr lang="ru-RU" sz="1800" b="0" u="none" dirty="0"/>
              <a:t>Нижегородской области, включая </a:t>
            </a:r>
            <a:r>
              <a:rPr lang="ru-RU" sz="1800" b="0" u="none" dirty="0" smtClean="0"/>
              <a:t>крестьянские </a:t>
            </a:r>
            <a:r>
              <a:rPr lang="ru-RU" sz="1800" b="0" u="none" dirty="0"/>
              <a:t>– фермерские и личные подсобные хозяйства</a:t>
            </a:r>
          </a:p>
        </p:txBody>
      </p:sp>
      <p:sp>
        <p:nvSpPr>
          <p:cNvPr id="10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35704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716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004032543"/>
              </p:ext>
            </p:extLst>
          </p:nvPr>
        </p:nvGraphicFramePr>
        <p:xfrm>
          <a:off x="2160231" y="1502978"/>
          <a:ext cx="5438747" cy="10021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425669" y="204952"/>
            <a:ext cx="6432331" cy="8198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 по доходам и </a:t>
            </a:r>
            <a: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расходам</a:t>
            </a:r>
            <a:endParaRPr lang="ru-RU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19.userapi.com/impg/eI0IpKgFtcp7O1EzMbaca0vZQ6RMB1UfHIm-Vw/CyrBYd1rdp8.jpg?size=336x301&amp;quality=95&amp;sign=a77b72fe4f9cb89b45095f6651a1258c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9" y="5281448"/>
            <a:ext cx="2639808" cy="236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1.userapi.com/impg/9XZOaKdGdMMIwYIEKWI_WA-rJd7IEVxI6GfCuQ/v5W-Nwr9xpY.jpg?size=340x301&amp;quality=95&amp;sign=b013b2063431e9604aa9d2a7e19f4fce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9" y="1975813"/>
            <a:ext cx="2522980" cy="223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73.userapi.com/impg/CghaRUn21yXPE4hcyl3CvDQMC8aF6_i9KHI2YA/v1CoPjnkDt8.jpg?size=342x300&amp;quality=95&amp;sign=8c03d2bef42579386452fad9779a21bd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9" y="8718332"/>
            <a:ext cx="2772285" cy="243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3115038" y="11810233"/>
            <a:ext cx="307276" cy="381767"/>
          </a:xfrm>
        </p:spPr>
        <p:txBody>
          <a:bodyPr>
            <a:normAutofit/>
          </a:bodyPr>
          <a:lstStyle/>
          <a:p>
            <a:fld id="{112229A9-9B79-493C-97C7-8F4AFEAFE386}" type="slidenum">
              <a:rPr lang="ru-RU" sz="9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5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86386" y="690435"/>
            <a:ext cx="2318994" cy="203618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20,4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млн.рублей расходы на выполнение программы в 2026 году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3102624" y="11907208"/>
            <a:ext cx="406585" cy="307019"/>
          </a:xfrm>
        </p:spPr>
        <p:txBody>
          <a:bodyPr>
            <a:normAutofit/>
          </a:bodyPr>
          <a:lstStyle/>
          <a:p>
            <a:r>
              <a:rPr lang="ru-RU" sz="9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071783797"/>
              </p:ext>
            </p:extLst>
          </p:nvPr>
        </p:nvGraphicFramePr>
        <p:xfrm>
          <a:off x="2356398" y="185227"/>
          <a:ext cx="4501602" cy="2580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807337"/>
              </p:ext>
            </p:extLst>
          </p:nvPr>
        </p:nvGraphicFramePr>
        <p:xfrm>
          <a:off x="160419" y="3007048"/>
          <a:ext cx="6697581" cy="758952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668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5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83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06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 (подпрограммы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«Развитие агропромышленного комплекса  Ковернинского муниципального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Нижегородской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области»,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тыс.руб.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128 687,3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167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471,4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20 368,7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10 269,8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20 368,7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64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сельского хозяйства, пищевой и перерабатывающей промышленности Ковернинского муниципального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111 725,1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147 627,7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1 800,0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1 800,0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1 800,0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0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«Комплексное развитие сельских территорий Ковернинского муниципального округа»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10 151,8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10 571,2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10 571,2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472,3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10 571,2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4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«Обеспечение реализации муниципальной программы»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6 810,4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9 272,5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7 997,5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86,2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7 997,5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7 997,5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35771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35703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032786"/>
              </p:ext>
            </p:extLst>
          </p:nvPr>
        </p:nvGraphicFramePr>
        <p:xfrm>
          <a:off x="218529" y="1763288"/>
          <a:ext cx="6639471" cy="8545068"/>
        </p:xfrm>
        <a:graphic>
          <a:graphicData uri="http://schemas.openxmlformats.org/drawingml/2006/table">
            <a:tbl>
              <a:tblPr firstRow="1" firstCol="1" bandRow="1" bandCol="1">
                <a:tableStyleId>{16D9F66E-5EB9-4882-86FB-DCBF35E3C3E4}</a:tableStyleId>
              </a:tblPr>
              <a:tblGrid>
                <a:gridCol w="2181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3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4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41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индикаторов целей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Единицы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9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Индекс производства продукции сельского хозяйства в хозяйствах всех категорий (в сопоставимых ценах)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101,5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101,5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101,5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101,5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101,5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9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Индекс физического объема инвестиций в основной капитал сельского хозяйства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/ -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59,5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61,4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62,6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62,6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62,6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8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Уровень рентабельности сельскохозяйственных организаций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12,8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12,8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12,8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12,8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12,8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8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 Валовой сбор зерновых и зернобобовых культур в сельскохозяйственных организациях, крестьянских (фермерских) хозяйствах, включая индивидуальных предпринимателей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17 528,8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14 000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14 100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14 100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14 100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8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5.Производство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молока в сельскохозяйственных организациях, крестьянских (фермерских) хозяйствах, включая индивидуальных предпринимателей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тонн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33 100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33 100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33 100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33 100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33 100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9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Среднемесячная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заработная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работников сельского хозяйства (без субъектов малого предпринимательства)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40 786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42 307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56 700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56 700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56 700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0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Валовая продукция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 во всех категориях хозяйств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26" marR="6392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1997,1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1997,1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1997,1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1997,1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1997,1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18529" y="186663"/>
            <a:ext cx="6559420" cy="1198611"/>
          </a:xfrm>
          <a:solidFill>
            <a:schemeClr val="accent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20038326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1658" y="0"/>
            <a:ext cx="6556342" cy="144113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950" kern="1200" spc="-38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400" b="1" u="sng" dirty="0" smtClean="0">
                <a:latin typeface="Times New Roman" pitchFamily="18" charset="0"/>
              </a:rPr>
              <a:t>Муниципальная программа «Обеспечение граждан Ковернинского муниципального округа</a:t>
            </a:r>
            <a:r>
              <a:rPr lang="ru-RU" sz="2400" b="1" u="sng" dirty="0">
                <a:latin typeface="Times New Roman" pitchFamily="18" charset="0"/>
              </a:rPr>
              <a:t> </a:t>
            </a:r>
            <a:r>
              <a:rPr lang="ru-RU" sz="2400" b="1" u="sng" dirty="0" smtClean="0">
                <a:latin typeface="Times New Roman" pitchFamily="18" charset="0"/>
              </a:rPr>
              <a:t>Нижегородской области доступным и комфортным жильем»</a:t>
            </a:r>
            <a:endParaRPr lang="ru-RU" sz="2400" b="1" u="sng" dirty="0">
              <a:latin typeface="Times New Roman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93430" y="1955270"/>
            <a:ext cx="6564570" cy="28623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Цель программы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  <a:p>
            <a:pPr algn="l" eaLnBrk="1" hangingPunct="1"/>
            <a:r>
              <a:rPr lang="ru-RU" sz="1800" b="0" u="none" dirty="0" smtClean="0"/>
              <a:t>Создание благоприятных условий для проживания отдельных </a:t>
            </a:r>
            <a:r>
              <a:rPr lang="ru-RU" sz="1800" b="0" u="none" dirty="0"/>
              <a:t>категории </a:t>
            </a:r>
            <a:r>
              <a:rPr lang="ru-RU" sz="1800" b="0" u="none" dirty="0" smtClean="0"/>
              <a:t>граждан, финансовое и организационное обеспечение переселения граждан из многоквартирных домов, планирование и организация проведения капитального ремонта общего имущества в многоквартирных домах, повышение уровня доступности жилья и качества жилищного обеспечения населения, в том числе с учетом исполнения муниципальных обязательств по обеспечению жильем отдельных категорий граждан.</a:t>
            </a:r>
            <a:endParaRPr lang="ru-RU" sz="1800" b="0" u="none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3430" y="4962398"/>
            <a:ext cx="656457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Утверждена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  <a:p>
            <a:pPr algn="l" eaLnBrk="1" hangingPunct="1"/>
            <a:r>
              <a:rPr lang="ru-RU" sz="1800" b="0" u="none" dirty="0" smtClean="0"/>
              <a:t>Постановление </a:t>
            </a:r>
            <a:r>
              <a:rPr lang="ru-RU" sz="1800" b="0" u="none" dirty="0"/>
              <a:t>Администрации Ковернинского муниципального района от </a:t>
            </a:r>
            <a:r>
              <a:rPr lang="ru-RU" sz="1800" b="0" u="none" dirty="0" smtClean="0"/>
              <a:t>              25 ноября   2020 года №</a:t>
            </a:r>
            <a:r>
              <a:rPr lang="ru-RU" sz="1800" b="0" u="none" dirty="0"/>
              <a:t> </a:t>
            </a:r>
            <a:r>
              <a:rPr lang="ru-RU" sz="1800" b="0" u="none" dirty="0" smtClean="0"/>
              <a:t>724 </a:t>
            </a:r>
            <a:r>
              <a:rPr lang="ru-RU" sz="1800" b="0" u="none" dirty="0"/>
              <a:t>«Об утверждении муниципальной программы  «Обеспечение граждан   Ковернинского муниципального </a:t>
            </a:r>
            <a:r>
              <a:rPr lang="ru-RU" sz="1800" b="0" u="none" dirty="0" smtClean="0"/>
              <a:t>округа  </a:t>
            </a:r>
            <a:r>
              <a:rPr lang="ru-RU" sz="1800" b="0" u="none" dirty="0"/>
              <a:t>Нижегородской области доступным и комфортным жильем»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3430" y="6716724"/>
            <a:ext cx="590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действия программы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2021-2028 годы.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3430" y="7230862"/>
            <a:ext cx="6564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заказчик-координатор</a:t>
            </a:r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архитектуры, капитального строительства</a:t>
            </a:r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ЖКХ администрации Ковернинского муниципального округа  Нижегородской области  </a:t>
            </a:r>
            <a:endParaRPr lang="ru-RU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01658" y="8575997"/>
            <a:ext cx="6564570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Целевая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группа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/>
            <a:r>
              <a:rPr lang="ru-RU" sz="1800" b="0" u="none" dirty="0"/>
              <a:t>Отдельные категории граждан:</a:t>
            </a:r>
          </a:p>
          <a:p>
            <a:pPr eaLnBrk="1" hangingPunct="1"/>
            <a:r>
              <a:rPr lang="ru-RU" sz="1800" b="0" u="none" dirty="0"/>
              <a:t>Дети-сироты и дети, оставшиеся без попечения родителей,</a:t>
            </a:r>
          </a:p>
          <a:p>
            <a:pPr eaLnBrk="1" hangingPunct="1"/>
            <a:r>
              <a:rPr lang="ru-RU" sz="1800" b="0" u="none" dirty="0" smtClean="0"/>
              <a:t>Граждане</a:t>
            </a:r>
            <a:r>
              <a:rPr lang="ru-RU" sz="1800" b="0" u="none" dirty="0"/>
              <a:t>, утратившие жилые помещения в результате </a:t>
            </a:r>
            <a:r>
              <a:rPr lang="ru-RU" sz="1800" b="0" u="none" dirty="0" smtClean="0"/>
              <a:t>пожара; </a:t>
            </a:r>
            <a:r>
              <a:rPr lang="ru-RU" sz="1800" b="0" u="none" dirty="0"/>
              <a:t>граждане, проживающие в жилищном фонде, признанном </a:t>
            </a:r>
            <a:r>
              <a:rPr lang="ru-RU" sz="1800" b="0" u="none" dirty="0" smtClean="0"/>
              <a:t>аварийным.</a:t>
            </a:r>
            <a:endParaRPr lang="ru-RU" sz="1800" b="0" u="none" dirty="0"/>
          </a:p>
        </p:txBody>
      </p:sp>
      <p:sp>
        <p:nvSpPr>
          <p:cNvPr id="10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19939" y="11882577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7237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67150" y="433135"/>
            <a:ext cx="2636471" cy="23462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44,2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млн.рублей расходы на выполнение программы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2026 году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501505853"/>
              </p:ext>
            </p:extLst>
          </p:nvPr>
        </p:nvGraphicFramePr>
        <p:xfrm>
          <a:off x="2903621" y="389099"/>
          <a:ext cx="3793958" cy="3069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818609"/>
              </p:ext>
            </p:extLst>
          </p:nvPr>
        </p:nvGraphicFramePr>
        <p:xfrm>
          <a:off x="250371" y="3749350"/>
          <a:ext cx="6607630" cy="502920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2139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0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14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18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01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67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 программы (подпрограммы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граждан Ковернинского 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округа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Нижегородской области доступным и комфортным жильем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тыс.руб.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16777,4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45892,5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44159,5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47919,5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42201,3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9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«Выполнение муниципальных обязательств по обеспечению жильем отдельных категорий граждан»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9452,8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37580,7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32026,7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35786,7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30068,5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5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«Обеспечение реализации муниципальной программы»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7324,6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8311,8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12132,8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159,2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12132,8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12132,8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03621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371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2291" y="141890"/>
            <a:ext cx="6554591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053647"/>
              </p:ext>
            </p:extLst>
          </p:nvPr>
        </p:nvGraphicFramePr>
        <p:xfrm>
          <a:off x="112291" y="1295719"/>
          <a:ext cx="6554590" cy="5334000"/>
        </p:xfrm>
        <a:graphic>
          <a:graphicData uri="http://schemas.openxmlformats.org/drawingml/2006/table">
            <a:tbl>
              <a:tblPr firstRow="1" firstCol="1" bandRow="1" bandCol="1">
                <a:tableStyleId>{22838BEF-8BB2-4498-84A7-C5851F593DF1}</a:tableStyleId>
              </a:tblPr>
              <a:tblGrid>
                <a:gridCol w="2157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3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59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19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2270">
                  <a:extLst>
                    <a:ext uri="{9D8B030D-6E8A-4147-A177-3AD203B41FA5}">
                      <a16:colId xmlns:a16="http://schemas.microsoft.com/office/drawing/2014/main" val="3146284803"/>
                    </a:ext>
                  </a:extLst>
                </a:gridCol>
                <a:gridCol w="6122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52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5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жильем детей- сирот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Переселение граждан из аварийного фонда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5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жилья лицам утративших жилые помещения в результате пожара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89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материальной помощи на приобретение жилья в связи с отсутствием</a:t>
                      </a: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жилья и достаточных средств на его приобретение гражданам попавшим в трудную жизненную ситуацию в рамках реализации постановления Правительства Нижегородской области № 86 от 23.03.2007 года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83001" y="11816750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sun9-34.userapi.com/s/v1/ig2/bfUzvlTU49IGirBmP29QmCuVWhTVcDz5HROFC2AEbkfPE78WhDwmbLikV-iGKVeWnZNI4si3edWX9ZJU9C_2yTSh.jpg?quality=95&amp;as=32x43,48x64,72x96,108x144,160x213,240x320,360x480,480x640,540x720,640x853,720x960,864x1152&amp;from=bu&amp;cs=864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09" y="8344244"/>
            <a:ext cx="2719511" cy="362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76.userapi.com/s/v1/ig2/z6XV4-oO_8POO-ZWlQaC33U3j_N-mkWfMV8UdQ5IvfNueNg6BSvtrP6EycGDq1QMjRyp8H7-F2lZKLfuq088xHOl.jpg?quality=95&amp;as=32x43,48x64,72x96,108x144,160x213,240x320,360x480,480x640,540x720,640x853,720x960,864x1152&amp;from=bu&amp;cs=864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56" y="8344244"/>
            <a:ext cx="2747817" cy="366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sun9-14.userapi.com/s/v1/ig2/qKVALhag7kSvgszi-PkAUl6y5jjZM-0AF6GIrEO2LgXIOUFBlcs2QLgh5IuaERNBXoWuQ9P4NL6w2mVabcuqAVxc.jpg?quality=95&amp;as=32x14,48x22,72x32,108x49,160x72,240x108,360x162,480x216,540x243,640x288,720x324,1080x486,1280x576&amp;from=bu&amp;cs=128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25" y="6629719"/>
            <a:ext cx="5123793" cy="23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3202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8724" y="142167"/>
            <a:ext cx="6866724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предпринимательства Ковернинского муниципального округа Нижегородской области»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3885" y="1490538"/>
            <a:ext cx="6605752" cy="15409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Утверждена: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остановление Администрации Ковернинского муниципального района от 30.11.2020 № 740 «Об утверждении муниципальной программы «Развитие предпринимательства Ковернинского муниципального округа Нижегородской области</a:t>
            </a:r>
          </a:p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84971" y="2777817"/>
            <a:ext cx="5668769" cy="30262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 действия программы: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– 2028 годы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7144" y="3087483"/>
            <a:ext cx="6597028" cy="857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Заказчик-координатор программы :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тдел экономики администрации Ковернинского муниципального округа Нижегородской области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7144" y="3955097"/>
            <a:ext cx="6597028" cy="1184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Цели: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условий развития малого и среднего предпринимательства в качестве одного из источников формирования местных бюджетов, создания новых рабочих мест, развития территорий и секторов экономики, повышения уровня и качества жизни населения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7144" y="5153495"/>
            <a:ext cx="6000792" cy="428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Целевая группа: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убъекты малого и среднего предпринимательства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7144" y="5628018"/>
            <a:ext cx="6588304" cy="4512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субъектов малого и среднего бизнеса по видам  экономической деятельности в 2025 году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4395206"/>
              </p:ext>
            </p:extLst>
          </p:nvPr>
        </p:nvGraphicFramePr>
        <p:xfrm>
          <a:off x="157422" y="6015950"/>
          <a:ext cx="6614476" cy="299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278420" y="8886592"/>
            <a:ext cx="674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Награждение победителей конкурса в 2025 году «О поощрении субъектов предпринимательской  деятельности Ковернинского муниципального округа в рамках мероприятий, посвященных празднованию Дня российского предпринимательства»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3058075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31" y="9532923"/>
            <a:ext cx="3945057" cy="228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082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6409" y="0"/>
            <a:ext cx="6611590" cy="80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Финансирование муниципальной программы(подпрограммы) </a:t>
            </a:r>
            <a:endParaRPr lang="ru-RU" sz="20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185783"/>
              </p:ext>
            </p:extLst>
          </p:nvPr>
        </p:nvGraphicFramePr>
        <p:xfrm>
          <a:off x="246410" y="1002891"/>
          <a:ext cx="6611589" cy="655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2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5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47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67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5774">
                  <a:extLst>
                    <a:ext uri="{9D8B030D-6E8A-4147-A177-3AD203B41FA5}">
                      <a16:colId xmlns:a16="http://schemas.microsoft.com/office/drawing/2014/main" val="2469404552"/>
                    </a:ext>
                  </a:extLst>
                </a:gridCol>
              </a:tblGrid>
              <a:tr h="73484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 (подпрограммы)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2028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09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предпринимательства Ковернинского муниципального округа Нижегородской области всего в т.ч.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4215,4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5152,8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4367,8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4553,3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4552,1</a:t>
                      </a:r>
                    </a:p>
                    <a:p>
                      <a:pPr algn="ctr"/>
                      <a:endParaRPr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4552,1</a:t>
                      </a: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38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благоприятных условий для ведения малого и среднего бизнеса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1105" algn="r"/>
                        </a:tabLs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119,2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1105" algn="r"/>
                        </a:tabLs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166,8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1105" algn="r"/>
                        </a:tabLst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166,8</a:t>
                      </a:r>
                      <a:endParaRPr lang="ru-RU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1105" algn="r"/>
                        </a:tabLs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1105" algn="r"/>
                        </a:tabLst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148,3</a:t>
                      </a:r>
                      <a:endParaRPr lang="ru-RU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1105" algn="r"/>
                        </a:tabLs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1105" algn="r"/>
                        </a:tabLst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147,1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1105" algn="r"/>
                        </a:tabLs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1105" algn="r"/>
                        </a:tabLs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147,1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256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Эффективная кредитно-финансовая и инвестиционная поддержка субъектов малого и среднего предпринимательства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2007,4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2530,0</a:t>
                      </a:r>
                      <a:endParaRPr lang="ru-RU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405,0</a:t>
                      </a:r>
                      <a:endParaRPr lang="ru-RU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1605,0</a:t>
                      </a:r>
                      <a:endParaRPr lang="ru-RU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1605,0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1605,0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7256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развитой и эффективной инфраструктуры поддержки субъектов малого и среднего предпринимательства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2088,8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2456,0</a:t>
                      </a:r>
                      <a:endParaRPr lang="ru-RU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2556,0</a:t>
                      </a:r>
                      <a:endParaRPr lang="ru-RU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2800,0</a:t>
                      </a:r>
                      <a:endParaRPr lang="ru-RU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2800,0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2800,0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714991" y="785066"/>
            <a:ext cx="1143008" cy="2143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3009742" y="11858955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925" y="7656807"/>
            <a:ext cx="3076074" cy="41014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80" y="7656807"/>
            <a:ext cx="3027947" cy="403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870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0632" y="0"/>
            <a:ext cx="6553200" cy="107205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Индикаторы достижения цели и показатели непосредственных результатов муниципальной программы</a:t>
            </a:r>
            <a:endParaRPr lang="ru-RU" sz="20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184708"/>
              </p:ext>
            </p:extLst>
          </p:nvPr>
        </p:nvGraphicFramePr>
        <p:xfrm>
          <a:off x="259091" y="3215853"/>
          <a:ext cx="6534742" cy="7707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9383">
                  <a:extLst>
                    <a:ext uri="{9D8B030D-6E8A-4147-A177-3AD203B41FA5}">
                      <a16:colId xmlns:a16="http://schemas.microsoft.com/office/drawing/2014/main" val="248661416"/>
                    </a:ext>
                  </a:extLst>
                </a:gridCol>
                <a:gridCol w="568238">
                  <a:extLst>
                    <a:ext uri="{9D8B030D-6E8A-4147-A177-3AD203B41FA5}">
                      <a16:colId xmlns:a16="http://schemas.microsoft.com/office/drawing/2014/main" val="653698912"/>
                    </a:ext>
                  </a:extLst>
                </a:gridCol>
                <a:gridCol w="910985">
                  <a:extLst>
                    <a:ext uri="{9D8B030D-6E8A-4147-A177-3AD203B41FA5}">
                      <a16:colId xmlns:a16="http://schemas.microsoft.com/office/drawing/2014/main" val="1138836586"/>
                    </a:ext>
                  </a:extLst>
                </a:gridCol>
                <a:gridCol w="930165">
                  <a:extLst>
                    <a:ext uri="{9D8B030D-6E8A-4147-A177-3AD203B41FA5}">
                      <a16:colId xmlns:a16="http://schemas.microsoft.com/office/drawing/2014/main" val="2692181602"/>
                    </a:ext>
                  </a:extLst>
                </a:gridCol>
                <a:gridCol w="977462">
                  <a:extLst>
                    <a:ext uri="{9D8B030D-6E8A-4147-A177-3AD203B41FA5}">
                      <a16:colId xmlns:a16="http://schemas.microsoft.com/office/drawing/2014/main" val="64068879"/>
                    </a:ext>
                  </a:extLst>
                </a:gridCol>
                <a:gridCol w="756745">
                  <a:extLst>
                    <a:ext uri="{9D8B030D-6E8A-4147-A177-3AD203B41FA5}">
                      <a16:colId xmlns:a16="http://schemas.microsoft.com/office/drawing/2014/main" val="2530514406"/>
                    </a:ext>
                  </a:extLst>
                </a:gridCol>
                <a:gridCol w="881764">
                  <a:extLst>
                    <a:ext uri="{9D8B030D-6E8A-4147-A177-3AD203B41FA5}">
                      <a16:colId xmlns:a16="http://schemas.microsoft.com/office/drawing/2014/main" val="1738335769"/>
                    </a:ext>
                  </a:extLst>
                </a:gridCol>
              </a:tblGrid>
              <a:tr h="52404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индикатора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947451"/>
                  </a:ext>
                </a:extLst>
              </a:tr>
              <a:tr h="524042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субъектов малого и среднего предпринимательства</a:t>
                      </a: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Ед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6534"/>
                  </a:ext>
                </a:extLst>
              </a:tr>
              <a:tr h="5240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Среднемесячная заработная плата,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руб.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37200,0</a:t>
                      </a: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49375,3</a:t>
                      </a: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53005,6</a:t>
                      </a: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57405,5</a:t>
                      </a: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62223,0</a:t>
                      </a: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66230"/>
                  </a:ext>
                </a:extLst>
              </a:tr>
              <a:tr h="5240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(по чистым видам деятельности малыми предприятиями)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млн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руб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2030,0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2769,3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2991,8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3208,0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3443,0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602138"/>
                  </a:ext>
                </a:extLst>
              </a:tr>
              <a:tr h="5240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ИПБОЮЛ (по офиц.данным статистики)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млн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руб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1700,0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175856"/>
                  </a:ext>
                </a:extLst>
              </a:tr>
              <a:tr h="524042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Объем инвестиций в основной капитал малых предприятий и ИП</a:t>
                      </a: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млн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руб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645550"/>
                  </a:ext>
                </a:extLst>
              </a:tr>
            </a:tbl>
          </a:graphicData>
        </a:graphic>
      </p:graphicFrame>
      <p:sp>
        <p:nvSpPr>
          <p:cNvPr id="11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3018405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4" y="1176515"/>
            <a:ext cx="3549373" cy="1934878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02" y="1176515"/>
            <a:ext cx="2862830" cy="193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8522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302705"/>
              </p:ext>
            </p:extLst>
          </p:nvPr>
        </p:nvGraphicFramePr>
        <p:xfrm>
          <a:off x="256674" y="351267"/>
          <a:ext cx="6493041" cy="9896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0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1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19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8273">
                  <a:extLst>
                    <a:ext uri="{9D8B030D-6E8A-4147-A177-3AD203B41FA5}">
                      <a16:colId xmlns:a16="http://schemas.microsoft.com/office/drawing/2014/main" val="4117071532"/>
                    </a:ext>
                  </a:extLst>
                </a:gridCol>
                <a:gridCol w="728273">
                  <a:extLst>
                    <a:ext uri="{9D8B030D-6E8A-4147-A177-3AD203B41FA5}">
                      <a16:colId xmlns:a16="http://schemas.microsoft.com/office/drawing/2014/main" val="1854684284"/>
                    </a:ext>
                  </a:extLst>
                </a:gridCol>
              </a:tblGrid>
              <a:tr h="7379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непосредственного результата</a:t>
                      </a:r>
                    </a:p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indent="4572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Центры поддержки и развития малого и среднего предпринимательства в Ковернинском округе</a:t>
                      </a:r>
                    </a:p>
                  </a:txBody>
                  <a:tcPr marL="52493" marR="52493" marT="64770" marB="6477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77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услуг, оказанных организацией инфраструктуры поддержки субъектов малого и среднего предпринимательства</a:t>
                      </a:r>
                    </a:p>
                  </a:txBody>
                  <a:tcPr marL="52493" marR="52493" marT="64770" marB="6477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3200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3300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3350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3400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3450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11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301105" algn="r"/>
                        </a:tabLst>
                      </a:pP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семинаров, совещаний, круглых столов с субъектами малого  и среднего предпринимательства</a:t>
                      </a:r>
                    </a:p>
                  </a:txBody>
                  <a:tcPr marL="52493" marR="52493" marT="64770" marB="6477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69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301105" algn="r"/>
                        </a:tabLst>
                      </a:pP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автолавок, приобретенных субъектами МСП и  получивших субсидии на возмещение части затрат, связанных с приобретением автомагазинов (автолавок) для обеспечения жителей удаленных населенных пунктов товарами первой необходимости</a:t>
                      </a:r>
                    </a:p>
                  </a:txBody>
                  <a:tcPr marL="52493" marR="52493" marT="64770" marB="6477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46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301105" algn="r"/>
                        </a:tabLst>
                      </a:pP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охваченных удаленных населенных пунктов субъектами малого и среднего предпринимательства, получившими государственную поддержку</a:t>
                      </a:r>
                    </a:p>
                  </a:txBody>
                  <a:tcPr marL="52493" marR="52493" marT="64770" marB="6477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46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301105" algn="r"/>
                        </a:tabLst>
                      </a:pP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проведенных мероприятий по выводу заработной платы из тени</a:t>
                      </a:r>
                    </a:p>
                  </a:txBody>
                  <a:tcPr marL="52493" marR="52493" marT="64770" marB="6477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0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06920">
                <a:tc>
                  <a:txBody>
                    <a:bodyPr/>
                    <a:lstStyle/>
                    <a:p>
                      <a:pPr indent="4572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сохраненных рабочих мест СМСП, связанных с приобретением оборудования в целях создания и (или) развития либо модернизации производства товаров (работ, услуг)</a:t>
                      </a:r>
                    </a:p>
                  </a:txBody>
                  <a:tcPr marL="52493" marR="52493" marT="64770" marB="6477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СМСП на каждые 250 тыс. руб. субсидии</a:t>
                      </a: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СМСП на каждые 250 тыс. руб. субсидии</a:t>
                      </a: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СМСП на каждые 250 тыс. руб. субсидии</a:t>
                      </a: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СМСП на каждые 250 тыс. руб. субсидии</a:t>
                      </a: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indent="0" algn="ctr" defTabSz="51435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СМСП на каждые 250 тыс. руб. субсидии</a:t>
                      </a:r>
                    </a:p>
                    <a:p>
                      <a:pPr indent="0"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06920">
                <a:tc>
                  <a:txBody>
                    <a:bodyPr/>
                    <a:lstStyle/>
                    <a:p>
                      <a:pPr indent="4572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сохраненных рабочих мест СМСП, связанных с уплатой первого взноса (аванса) при заключении договора (договоров) лизинга оборудования с российскими лизинговыми организациями в целях создания и (или) развития либо модернизации производства товаров (работ, услуг)</a:t>
                      </a:r>
                    </a:p>
                  </a:txBody>
                  <a:tcPr marL="52493" marR="52493" marT="64770" marB="6477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</a:t>
                      </a: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СМСП на каждые 250 тыс. руб. субсидии</a:t>
                      </a: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</a:t>
                      </a: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СМСП на каждые 250 тыс. руб. субсидии</a:t>
                      </a: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</a:t>
                      </a: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СМСП на каждые 250 тыс. руб. субсидии</a:t>
                      </a: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</a:t>
                      </a: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СМСП на каждые 250 тыс. руб. субсидии</a:t>
                      </a: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indent="0" algn="ctr" defTabSz="51435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СМСП на каждые 250 тыс. руб. субсидии</a:t>
                      </a:r>
                    </a:p>
                    <a:p>
                      <a:pPr indent="0"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881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проведенных ярмарок «Ковернинское подворье»</a:t>
                      </a:r>
                    </a:p>
                  </a:txBody>
                  <a:tcPr marL="52493" marR="52493" marT="64770" marB="6477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11575">
                <a:tc>
                  <a:txBody>
                    <a:bodyPr/>
                    <a:lstStyle/>
                    <a:p>
                      <a:pPr indent="4572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получателей субсидии субъектам малого и среднего предпринимательства на возмещении части затрат по участию в выставках, ярмарках, форумах</a:t>
                      </a:r>
                    </a:p>
                  </a:txBody>
                  <a:tcPr marL="52493" marR="52493" marT="64770" marB="6477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ед.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493" marR="52493" marT="64770" marB="647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98766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42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172" y="0"/>
            <a:ext cx="6585857" cy="193899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«Адресная инвестиционная программа капитальных вложений по Ковернинскому муниципальному округу Нижегородской области»</a:t>
            </a: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143" y="2129319"/>
            <a:ext cx="6585857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Цель </a:t>
            </a:r>
            <a:r>
              <a:rPr lang="ru-RU" sz="20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муниципальной </a:t>
            </a:r>
            <a:r>
              <a:rPr lang="ru-RU" sz="20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программы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материальной базы для развития социальной и инженерной инфраструктуры для обеспечения повышения качества жизни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населения округа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2143" y="3395826"/>
            <a:ext cx="6487886" cy="378565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Утверждена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постановление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Администрации Ковернинского муниципального района от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 ноября 2020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года №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683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«Об утверждении Адресной инвестиционной программы капитальных вложений  по Ковернинскому муниципальному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округу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Нижегородской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области.</a:t>
            </a:r>
          </a:p>
          <a:p>
            <a:pPr indent="450215" algn="just">
              <a:spcAft>
                <a:spcPts val="0"/>
              </a:spcAft>
            </a:pP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программы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2021-2028 годы.</a:t>
            </a:r>
          </a:p>
          <a:p>
            <a:pPr indent="450215" algn="just">
              <a:spcAft>
                <a:spcPts val="0"/>
              </a:spcAft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20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Муниципальный заказчик-координатор</a:t>
            </a:r>
          </a:p>
          <a:p>
            <a:pPr indent="450215" algn="just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Управление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архитектуры, капитального строительства и ЖКХ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администрации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Ковернинского муниципального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округа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5557" y="7165629"/>
            <a:ext cx="3189514" cy="1719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209 695,9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расходы в рамках программы в 2026 году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021" y="7181478"/>
            <a:ext cx="2641346" cy="170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04173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 descr="https://sun9-77.userapi.com/s/v1/ig2/GmXdk0PnBUQ7Ef894WQDGCExIps0JNIggXq7mp_qd2e4QlNx2ZuSpEp9pNIUwlfgyeYXtAUS8PqIx-bLqAJHd8ig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255" y="9208168"/>
            <a:ext cx="3173774" cy="238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72.userapi.com/s/v1/ig2/LCsasWs-u_6j-Zal0D6T_iCFWi8oNu0qk5Mu2PwbTzpBB41bzeQuz89nxb2ShNqU0ntKp1FE1ZjSzvJoXTvsNJGC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03" y="9019276"/>
            <a:ext cx="2743621" cy="27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788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653925" y="1672367"/>
            <a:ext cx="5204073" cy="11398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Послание Президента Российской Федерации Федеральному Собранию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53927" y="2967606"/>
            <a:ext cx="5204073" cy="14224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Основные направления бюджетной и налоговой политики 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Ковернинского муниципального округа на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2026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год и на плановый период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2027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2028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годов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653924" y="4526031"/>
            <a:ext cx="5204073" cy="1138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Прогноз социально-экономического развития Ковернинского муниципального округа на среднесрочный период (на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2026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год и на плановый период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2027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2028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годов)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53923" y="5800676"/>
            <a:ext cx="5204073" cy="1868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Указы Президента Российской Федерации 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от 7 мая 2012 года, от 7 мая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2024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года №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309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«О национальных целях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развития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Российской Федерации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период до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2030 года и на перспективу до 2036 года»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rgbClr val="A5A5A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24371" y="1676044"/>
            <a:ext cx="1189115" cy="1139889"/>
          </a:xfrm>
          <a:prstGeom prst="rect">
            <a:avLst/>
          </a:prstGeom>
          <a:solidFill>
            <a:srgbClr val="FFC000">
              <a:lumMod val="75000"/>
            </a:srgbClr>
          </a:solidFill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8122"/>
          <a:stretch/>
        </p:blipFill>
        <p:spPr>
          <a:xfrm>
            <a:off x="324371" y="3105908"/>
            <a:ext cx="1189115" cy="118337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4370" y="4573982"/>
            <a:ext cx="1189115" cy="110932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duotone>
              <a:srgbClr val="A5A5A5">
                <a:shade val="45000"/>
                <a:satMod val="135000"/>
              </a:srgbClr>
              <a:prstClr val="white"/>
            </a:duotone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281" y="5895501"/>
            <a:ext cx="1189115" cy="1623849"/>
          </a:xfrm>
          <a:prstGeom prst="rect">
            <a:avLst/>
          </a:prstGeom>
          <a:solidFill>
            <a:srgbClr val="5B9BD5">
              <a:lumMod val="75000"/>
            </a:srgbClr>
          </a:solidFill>
          <a:ln>
            <a:noFill/>
          </a:ln>
        </p:spPr>
      </p:pic>
      <p:sp>
        <p:nvSpPr>
          <p:cNvPr id="20" name="Прямоугольник 19"/>
          <p:cNvSpPr/>
          <p:nvPr/>
        </p:nvSpPr>
        <p:spPr>
          <a:xfrm>
            <a:off x="324370" y="7849381"/>
            <a:ext cx="6393188" cy="70788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КТО ЗАНИМАЕТСЯ СОСТАВЛЕНИЕМ ПРОЕКТА БЮДЖЕТА МУНИЦИПАЛЬНОГО ОКРУГА</a:t>
            </a:r>
            <a:endParaRPr lang="ru-RU" sz="2000" b="1" u="sng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79281" y="8557962"/>
            <a:ext cx="6577045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2000" b="1" dirty="0">
                <a:latin typeface="Times New Roman" panose="02020603050405020304" pitchFamily="18" charset="0"/>
              </a:rPr>
              <a:t>Составление проекта бюджета - исключительная прерогатива администрации Ковернинского муниципального округа.</a:t>
            </a:r>
          </a:p>
          <a:p>
            <a:pPr>
              <a:defRPr/>
            </a:pPr>
            <a:r>
              <a:rPr lang="ru-RU" sz="2000" b="1" dirty="0" smtClean="0">
                <a:latin typeface="Times New Roman" panose="02020603050405020304" pitchFamily="18" charset="0"/>
              </a:rPr>
              <a:t>Непосредственное </a:t>
            </a:r>
            <a:r>
              <a:rPr lang="ru-RU" sz="2000" b="1" dirty="0">
                <a:latin typeface="Times New Roman" panose="02020603050405020304" pitchFamily="18" charset="0"/>
              </a:rPr>
              <a:t>составление проекта бюджета муниципального округа осуществляет финансовое управление администрации Ковернинского муниципального округа.</a:t>
            </a:r>
          </a:p>
          <a:p>
            <a:pPr>
              <a:defRPr/>
            </a:pPr>
            <a:r>
              <a:rPr lang="ru-RU" sz="2000" b="1" dirty="0">
                <a:latin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</a:rPr>
              <a:t>Проект </a:t>
            </a:r>
            <a:r>
              <a:rPr lang="ru-RU" sz="2000" b="1" dirty="0">
                <a:latin typeface="Times New Roman" panose="02020603050405020304" pitchFamily="18" charset="0"/>
              </a:rPr>
              <a:t>бюджета муниципального округа составляется и утверждается сроком на три года - очередной финансовый год и плановый период.</a:t>
            </a:r>
            <a:endParaRPr lang="ru-RU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3160293" y="11868005"/>
            <a:ext cx="256675" cy="337864"/>
          </a:xfrm>
        </p:spPr>
        <p:txBody>
          <a:bodyPr>
            <a:normAutofit/>
          </a:bodyPr>
          <a:lstStyle/>
          <a:p>
            <a:fld id="{112229A9-9B79-493C-97C7-8F4AFEAFE386}" type="slidenum">
              <a:rPr lang="ru-RU" sz="9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79281" y="547952"/>
            <a:ext cx="5770179" cy="928827"/>
          </a:xfrm>
          <a:prstGeom prst="rect">
            <a:avLst/>
          </a:prstGeom>
          <a:solidFill>
            <a:schemeClr val="accent1"/>
          </a:solidFill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+mj-ea"/>
              </a:rPr>
              <a:t>На чем основано составление проекта бюджета муниципального округа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14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588" y="0"/>
            <a:ext cx="6633411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муниципальной программы</a:t>
            </a: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60224"/>
              </p:ext>
            </p:extLst>
          </p:nvPr>
        </p:nvGraphicFramePr>
        <p:xfrm>
          <a:off x="224589" y="929458"/>
          <a:ext cx="6633411" cy="3413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2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8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5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41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80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32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 (подпрограммы)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5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«Адресная инвестиционная программа капитальных вложений  по Ковернинскому муниципальному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округу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Нижегородской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области», тыс.руб.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442131,9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334751,1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209695,9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62,6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22210,0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37761,1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24589" y="4343218"/>
            <a:ext cx="66334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Основными мероприятиями муниципальной программы является реализация мер по стимулированию инвестиционной деятельности.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Расходы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2026 год предусмотрены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642992"/>
              </p:ext>
            </p:extLst>
          </p:nvPr>
        </p:nvGraphicFramePr>
        <p:xfrm>
          <a:off x="224590" y="5174215"/>
          <a:ext cx="6633410" cy="269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7853">
                  <a:extLst>
                    <a:ext uri="{9D8B030D-6E8A-4147-A177-3AD203B41FA5}">
                      <a16:colId xmlns:a16="http://schemas.microsoft.com/office/drawing/2014/main" val="2905125512"/>
                    </a:ext>
                  </a:extLst>
                </a:gridCol>
                <a:gridCol w="1355557">
                  <a:extLst>
                    <a:ext uri="{9D8B030D-6E8A-4147-A177-3AD203B41FA5}">
                      <a16:colId xmlns:a16="http://schemas.microsoft.com/office/drawing/2014/main" val="1402177186"/>
                    </a:ext>
                  </a:extLst>
                </a:gridCol>
              </a:tblGrid>
              <a:tr h="22176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3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единого водозабора в р.п.</a:t>
                      </a:r>
                      <a:r>
                        <a:rPr lang="ru-RU" sz="13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Ковернино Нижегородской области</a:t>
                      </a:r>
                      <a:endParaRPr lang="ru-RU" sz="13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187 678,4</a:t>
                      </a:r>
                      <a:endParaRPr lang="ru-RU" sz="13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7815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3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инженерной инфраструктуры к земельным участкам для многодетных семей</a:t>
                      </a:r>
                      <a:endParaRPr lang="ru-RU" sz="13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3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7115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внесение изменений в ген.планы и правила землепользования и застройки поселений Ковернинского округа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4373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3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канализационных очистных сооружений производительностью 1100м3/</a:t>
                      </a:r>
                      <a:r>
                        <a:rPr lang="ru-RU" sz="13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сут</a:t>
                      </a:r>
                      <a:r>
                        <a:rPr lang="ru-RU" sz="13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с проводящим и отводящим коллекторами, расположенные в д. Сухоноска(в том числе местный бюджет 2525,3 тыс. руб.)</a:t>
                      </a:r>
                      <a:endParaRPr lang="ru-RU" sz="13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2525,3</a:t>
                      </a:r>
                      <a:endParaRPr lang="ru-RU" sz="13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7404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3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дорог в южном квартале р.п.Ковернино (ПИР)</a:t>
                      </a:r>
                      <a:endParaRPr lang="ru-RU" sz="13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5500,0</a:t>
                      </a:r>
                      <a:endParaRPr lang="ru-RU" sz="13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9131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Котельная</a:t>
                      </a:r>
                      <a:r>
                        <a:rPr lang="ru-RU" sz="13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МОУ «Понуровская основная школа» д.Понурово (СМР)</a:t>
                      </a:r>
                      <a:endParaRPr lang="ru-RU" sz="13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5222,0</a:t>
                      </a:r>
                      <a:endParaRPr lang="ru-RU" sz="13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764757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129330" y="4912605"/>
            <a:ext cx="1174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ыс.руб.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3134709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5990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842285"/>
              </p:ext>
            </p:extLst>
          </p:nvPr>
        </p:nvGraphicFramePr>
        <p:xfrm>
          <a:off x="240631" y="5319448"/>
          <a:ext cx="6633411" cy="6624828"/>
        </p:xfrm>
        <a:graphic>
          <a:graphicData uri="http://schemas.openxmlformats.org/drawingml/2006/table">
            <a:tbl>
              <a:tblPr/>
              <a:tblGrid>
                <a:gridCol w="1684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6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80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3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2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81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4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Требование нормативного документа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Нормативный документ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Условие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2026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2027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2028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5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Верхний предел муниципального внутреннего долга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Решение Совета депутатов Ковернинского муниципального округа от 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декабря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года №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111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"О бюджете муниципального округа на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 и на плановый период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2028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годов"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Установить верхний предел муниципального внутреннего долга муниципального округа на 1 января года, следующего за отчетным финансовым годом и каждым годом планового периода, тыс.рублей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0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Объем расходов на обслуживание внутреннего муниципального долга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Установить объем расходов на обслуживание  внутреннего муниципального долга муниципального округа на 1 января года, следующего за очередным финансовым годом и каждым годом планового периода, тыс.рублей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5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Верхний предел обязательств по муниципальным гарантиям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Установить верхний предел долга по муниципальным гарантиям муниципального округа на 1 января года, следующего за очередным финансовым годом и каждым годом планового периода, тыс.рублей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43097" marR="43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56674" y="4319338"/>
            <a:ext cx="6625388" cy="876580"/>
          </a:xfrm>
          <a:solidFill>
            <a:schemeClr val="accent1"/>
          </a:solidFill>
        </p:spPr>
        <p:txBody>
          <a:bodyPr/>
          <a:lstStyle/>
          <a:p>
            <a:r>
              <a:rPr lang="ru-RU" sz="2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Сведения о планируемом верхнем пределе муниципального внутреннего долга и верхнем пределе обязательств по муниципальным гарантиям</a:t>
            </a:r>
            <a:endParaRPr lang="ru-RU" sz="20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51470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674" y="0"/>
            <a:ext cx="6601326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Ковернинского муниципального округа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15817612"/>
              </p:ext>
            </p:extLst>
          </p:nvPr>
        </p:nvGraphicFramePr>
        <p:xfrm>
          <a:off x="240631" y="529389"/>
          <a:ext cx="6256421" cy="3122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43354596"/>
              </p:ext>
            </p:extLst>
          </p:nvPr>
        </p:nvGraphicFramePr>
        <p:xfrm>
          <a:off x="532470" y="163471"/>
          <a:ext cx="4251871" cy="2611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5255" y="3566288"/>
            <a:ext cx="6724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2026-2028 годы муниципальный долг отсутствует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0905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67235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30909"/>
            <a:ext cx="6858000" cy="830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управления муниципальными финансами и открытость бюджетных данных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504" y="5243878"/>
            <a:ext cx="6336631" cy="489364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Министерством финансов Нижегородской области ежегодно проводится оценка качества управления муниципальными финансами.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проведения оценки за 2024 год Ковернинский муниципальный округ получил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качества управления муниципальными финансами (высокое качество).</a:t>
            </a:r>
          </a:p>
          <a:p>
            <a:pPr algn="ctr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за 2024 год Ковернинскому муниципальному округу присвоен высокий уровень открытости бюджетных данных.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35" y="1347538"/>
            <a:ext cx="4026568" cy="378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7056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6735324" cy="1119352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 </a:t>
            </a:r>
            <a:r>
              <a:rPr lang="ru-RU" sz="2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КОВЕРНИНСКОГО МУНИЦИПАЛЬНОГО ОКРУГА</a:t>
            </a:r>
            <a:endParaRPr lang="ru-RU" sz="20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9A9-9B79-493C-97C7-8F4AFEAFE386}" type="slidenum">
              <a:rPr lang="ru-RU" smtClean="0"/>
              <a:t>63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0360" y="1119353"/>
            <a:ext cx="6624964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в Ковернинском муниципальном округе осуществляется в рамках муниципальной программы «Повышение финансовой грамотности населения Ковернинского муниципального округа».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0360" y="3194683"/>
            <a:ext cx="2530365" cy="309575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Ковернинского муниципального округа Нижегородской области от 16.05.2023 №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464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110360" y="2522484"/>
            <a:ext cx="5454869" cy="457200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ПРОГРАММЫ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37794" y="3206879"/>
            <a:ext cx="3897530" cy="308356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формированию финансово грамотного поведения граждан и повышение защищённости их интересов в качестве потребителей финансовых услуг как необходимого условия повышения уровня и качества жизни населения Ковернинского муниципального округа.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2249" y="6368614"/>
            <a:ext cx="5770179" cy="145042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образовательных организаций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 пенсионного и предпенсионного возраста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Трудящиеся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2249" y="7897216"/>
            <a:ext cx="6483075" cy="392692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 В 2023-2025 ГОДАХ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800 мероприятий по финансовой грамотности проведено в Ковернинском муниципальном округе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180 материалов по финансовой грамотности было размещено в социальных сетях.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образовательных организациях проведено 63 онлайн урока по финансовой грамотности.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проводится онлайн-зачет по финансовой грамотности, в 2025 году приняли участие более 300 человек.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проекта «Резидент столицы финансовой культуры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проведено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мероприятий в образовательных организациях, организациях культуры и среди молодежи.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60236" y="11824138"/>
            <a:ext cx="3626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638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95817" y="0"/>
            <a:ext cx="6520085" cy="830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sz="2400" dirty="0"/>
              <a:t>ОТКРЫТЫЕ МУНИЦИПАЛЬНЫЕ</a:t>
            </a:r>
          </a:p>
          <a:p>
            <a:pPr algn="ctr" eaLnBrk="1" hangingPunct="1"/>
            <a:r>
              <a:rPr lang="ru-RU" sz="2400" dirty="0"/>
              <a:t> ИНФОРМАЦИОННЫЕ РЕСУРСЫ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37914" y="1295772"/>
            <a:ext cx="6477988" cy="71096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sz="2400" b="0" u="none" dirty="0">
                <a:solidFill>
                  <a:srgbClr val="1C1C1C"/>
                </a:solidFill>
              </a:rPr>
              <a:t>Администрация Ковернинского муниципального </a:t>
            </a:r>
            <a:r>
              <a:rPr lang="ru-RU" sz="2400" b="0" u="none" dirty="0" smtClean="0">
                <a:solidFill>
                  <a:srgbClr val="1C1C1C"/>
                </a:solidFill>
              </a:rPr>
              <a:t>округа</a:t>
            </a:r>
            <a:endParaRPr lang="ru-RU" sz="2400" b="0" u="none" dirty="0">
              <a:solidFill>
                <a:srgbClr val="1C1C1C"/>
              </a:solidFill>
            </a:endParaRPr>
          </a:p>
          <a:p>
            <a:pPr algn="ctr" eaLnBrk="1" hangingPunct="1"/>
            <a:r>
              <a:rPr lang="en-US" sz="2400" b="0" u="none" dirty="0" smtClean="0">
                <a:solidFill>
                  <a:schemeClr val="accent6">
                    <a:lumMod val="50000"/>
                  </a:schemeClr>
                </a:solidFill>
                <a:hlinkClick r:id="rId3"/>
              </a:rPr>
              <a:t>https://kovernino.nobl.ru/ </a:t>
            </a:r>
            <a:endParaRPr lang="ru-RU" sz="2400" b="0" u="none" dirty="0" smtClean="0">
              <a:solidFill>
                <a:schemeClr val="accent6">
                  <a:lumMod val="50000"/>
                </a:schemeClr>
              </a:solidFill>
              <a:hlinkClick r:id="rId3"/>
            </a:endParaRPr>
          </a:p>
          <a:p>
            <a:pPr algn="ctr" eaLnBrk="1" hangingPunct="1"/>
            <a:r>
              <a:rPr lang="ru-RU" sz="2400" b="0" u="none" dirty="0" smtClean="0">
                <a:solidFill>
                  <a:srgbClr val="1C1C1C"/>
                </a:solidFill>
              </a:rPr>
              <a:t>Совет </a:t>
            </a:r>
            <a:r>
              <a:rPr lang="ru-RU" sz="2400" b="0" u="none" dirty="0">
                <a:solidFill>
                  <a:srgbClr val="1C1C1C"/>
                </a:solidFill>
              </a:rPr>
              <a:t>депутатов Ковернинского муниципального округа</a:t>
            </a:r>
          </a:p>
          <a:p>
            <a:pPr algn="ctr" eaLnBrk="1" hangingPunct="1"/>
            <a:r>
              <a:rPr lang="en-US" sz="2400" b="0" u="none" dirty="0" smtClean="0">
                <a:solidFill>
                  <a:srgbClr val="1C1C1C"/>
                </a:solidFill>
                <a:hlinkClick r:id="rId4"/>
              </a:rPr>
              <a:t>https://kovernino.nobl.ru/council/</a:t>
            </a:r>
            <a:r>
              <a:rPr lang="ru-RU" sz="2400" b="0" u="none" dirty="0" smtClean="0">
                <a:solidFill>
                  <a:srgbClr val="1C1C1C"/>
                </a:solidFill>
              </a:rPr>
              <a:t> </a:t>
            </a:r>
          </a:p>
          <a:p>
            <a:pPr algn="ctr" eaLnBrk="1" hangingPunct="1"/>
            <a:r>
              <a:rPr lang="ru-RU" sz="2400" b="0" u="none" dirty="0" smtClean="0">
                <a:solidFill>
                  <a:srgbClr val="1C1C1C"/>
                </a:solidFill>
              </a:rPr>
              <a:t>Бюджет </a:t>
            </a:r>
            <a:r>
              <a:rPr lang="ru-RU" sz="2400" b="0" u="none" dirty="0">
                <a:solidFill>
                  <a:srgbClr val="1C1C1C"/>
                </a:solidFill>
              </a:rPr>
              <a:t>для граждан </a:t>
            </a:r>
          </a:p>
          <a:p>
            <a:pPr algn="ctr" eaLnBrk="1" hangingPunct="1"/>
            <a:r>
              <a:rPr lang="en-US" sz="2400" b="0" u="none" dirty="0" smtClean="0">
                <a:hlinkClick r:id="rId5"/>
              </a:rPr>
              <a:t>https://kovernino.nobl.ru/activity/25788/</a:t>
            </a:r>
            <a:r>
              <a:rPr lang="ru-RU" sz="2400" b="0" u="none" dirty="0" smtClean="0"/>
              <a:t> </a:t>
            </a:r>
          </a:p>
          <a:p>
            <a:pPr algn="ctr" eaLnBrk="1" hangingPunct="1"/>
            <a:r>
              <a:rPr lang="ru-RU" sz="2400" b="0" u="none" dirty="0" smtClean="0"/>
              <a:t>Интернет </a:t>
            </a:r>
            <a:r>
              <a:rPr lang="ru-RU" sz="2400" b="0" u="none" dirty="0"/>
              <a:t>портал государственных и муниципальных услуг Нижегородской области</a:t>
            </a:r>
          </a:p>
          <a:p>
            <a:pPr algn="ctr" eaLnBrk="1" hangingPunct="1"/>
            <a:r>
              <a:rPr lang="ru-RU" sz="2400" b="0" u="none" dirty="0">
                <a:hlinkClick r:id="rId6"/>
              </a:rPr>
              <a:t>http://gu.nnov.ru</a:t>
            </a:r>
            <a:r>
              <a:rPr lang="ru-RU" sz="2400" b="0" u="none" dirty="0"/>
              <a:t> </a:t>
            </a:r>
          </a:p>
          <a:p>
            <a:pPr algn="ctr" eaLnBrk="1" hangingPunct="1"/>
            <a:r>
              <a:rPr lang="ru-RU" sz="2400" b="0" u="none" dirty="0"/>
              <a:t>Общероссийский официальный сайт для размещения информации о государственных и муниципальных заказах</a:t>
            </a:r>
          </a:p>
          <a:p>
            <a:pPr algn="ctr" eaLnBrk="1" hangingPunct="1"/>
            <a:r>
              <a:rPr lang="ru-RU" sz="2400" b="0" u="none" dirty="0">
                <a:hlinkClick r:id="rId7"/>
              </a:rPr>
              <a:t>http://zakupki.gov.ru</a:t>
            </a:r>
            <a:r>
              <a:rPr lang="ru-RU" sz="2400" b="0" u="none" dirty="0"/>
              <a:t> </a:t>
            </a:r>
          </a:p>
          <a:p>
            <a:pPr algn="ctr" eaLnBrk="1" hangingPunct="1"/>
            <a:r>
              <a:rPr lang="ru-RU" sz="2400" b="0" u="none" dirty="0"/>
              <a:t>Официальный сайт для размещения информации о государственных и муниципальных учреждениях </a:t>
            </a:r>
          </a:p>
          <a:p>
            <a:pPr algn="ctr" eaLnBrk="1" hangingPunct="1"/>
            <a:r>
              <a:rPr lang="ru-RU" sz="2400" b="0" u="none" dirty="0">
                <a:hlinkClick r:id="rId8"/>
              </a:rPr>
              <a:t>http://bus.gov.ru</a:t>
            </a:r>
            <a:r>
              <a:rPr lang="ru-RU" sz="2400" b="0" u="none" dirty="0"/>
              <a:t> </a:t>
            </a:r>
          </a:p>
        </p:txBody>
      </p:sp>
      <p:sp>
        <p:nvSpPr>
          <p:cNvPr id="6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04173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3871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87774" y="5410287"/>
            <a:ext cx="6544102" cy="45975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/>
          <a:lstStyle>
            <a:lvl1pPr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sz="2000" u="none" dirty="0"/>
              <a:t>ф</a:t>
            </a:r>
            <a:r>
              <a:rPr lang="ru-RU" sz="2000" u="none" dirty="0" smtClean="0"/>
              <a:t>инансовое </a:t>
            </a:r>
            <a:r>
              <a:rPr lang="ru-RU" sz="2000" u="none" dirty="0"/>
              <a:t>управление </a:t>
            </a:r>
            <a:r>
              <a:rPr lang="ru-RU" sz="2000" u="none" dirty="0" smtClean="0"/>
              <a:t>администрации Ковернинского муниципального округа </a:t>
            </a:r>
            <a:r>
              <a:rPr lang="ru-RU" sz="2000" u="none" dirty="0"/>
              <a:t>Нижегородской области</a:t>
            </a:r>
          </a:p>
          <a:p>
            <a:pPr algn="l" eaLnBrk="1" hangingPunct="1"/>
            <a:r>
              <a:rPr lang="ru-RU" sz="2000" b="0" u="none" dirty="0"/>
              <a:t>606570 Нижегородская область, р.п. Ковернино, ул. Карла Маркса, д.4</a:t>
            </a:r>
          </a:p>
          <a:p>
            <a:pPr algn="l" eaLnBrk="1" hangingPunct="1"/>
            <a:r>
              <a:rPr lang="ru-RU" sz="2000" b="0" u="none" dirty="0"/>
              <a:t>Тел. 8 (83157) 2–35–07, </a:t>
            </a:r>
            <a:r>
              <a:rPr lang="ru-RU" sz="2000" b="0" u="none" dirty="0" smtClean="0"/>
              <a:t>8 </a:t>
            </a:r>
            <a:r>
              <a:rPr lang="ru-RU" sz="2000" b="0" u="none" dirty="0"/>
              <a:t>(83157) </a:t>
            </a:r>
            <a:r>
              <a:rPr lang="ru-RU" sz="2000" b="0" u="none" dirty="0" smtClean="0"/>
              <a:t>2–15–35</a:t>
            </a:r>
            <a:endParaRPr lang="ru-RU" sz="2000" b="0" u="none" dirty="0"/>
          </a:p>
          <a:p>
            <a:pPr algn="l" eaLnBrk="1" hangingPunct="1"/>
            <a:r>
              <a:rPr lang="ru-RU" sz="2000" b="0" u="none" dirty="0" smtClean="0"/>
              <a:t>      Адрес </a:t>
            </a:r>
            <a:r>
              <a:rPr lang="ru-RU" sz="2000" b="0" u="none" dirty="0"/>
              <a:t>электронной почты: </a:t>
            </a:r>
            <a:r>
              <a:rPr lang="ru-RU" sz="2000" u="none" dirty="0" smtClean="0">
                <a:solidFill>
                  <a:schemeClr val="accent6">
                    <a:lumMod val="75000"/>
                  </a:schemeClr>
                </a:solidFill>
                <a:hlinkClick r:id="rId3"/>
              </a:rPr>
              <a:t>fin@adm.kvr.nnov.ru</a:t>
            </a:r>
            <a:endParaRPr lang="ru-RU" sz="2000" u="none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 eaLnBrk="1" hangingPunct="1"/>
            <a:r>
              <a:rPr lang="ru-RU" sz="2000" u="none" dirty="0" smtClean="0"/>
              <a:t>      </a:t>
            </a:r>
            <a:r>
              <a:rPr lang="ru-RU" sz="2000" b="0" u="none" dirty="0" smtClean="0"/>
              <a:t>Страница на сайте администрации Ковернинского муниципального округа:</a:t>
            </a:r>
          </a:p>
          <a:p>
            <a:pPr algn="ctr" eaLnBrk="1" hangingPunct="1"/>
            <a:r>
              <a:rPr lang="ru-RU" sz="2000" u="none" dirty="0" smtClean="0">
                <a:hlinkClick r:id="rId4"/>
              </a:rPr>
              <a:t> </a:t>
            </a:r>
            <a:r>
              <a:rPr lang="en-US" sz="2000" u="none" dirty="0" smtClean="0">
                <a:hlinkClick r:id="rId4"/>
              </a:rPr>
              <a:t>https://kovernino.nobl.ru/activity/12503/</a:t>
            </a:r>
            <a:r>
              <a:rPr lang="ru-RU" sz="2000" u="none" dirty="0" smtClean="0"/>
              <a:t> </a:t>
            </a:r>
          </a:p>
          <a:p>
            <a:r>
              <a:rPr lang="ru-RU" sz="2000" u="none" dirty="0" smtClean="0"/>
              <a:t>      </a:t>
            </a:r>
            <a:r>
              <a:rPr lang="ru-RU" sz="2000" b="0" u="none" dirty="0" smtClean="0"/>
              <a:t>финансовое управление в социальных сетях:</a:t>
            </a:r>
          </a:p>
          <a:p>
            <a:pPr algn="ctr"/>
            <a:r>
              <a:rPr lang="ru-RU" sz="2000" u="none" dirty="0" smtClean="0">
                <a:hlinkClick r:id="rId5"/>
              </a:rPr>
              <a:t> </a:t>
            </a:r>
            <a:r>
              <a:rPr lang="en-US" sz="2000" u="none" dirty="0" smtClean="0">
                <a:hlinkClick r:id="rId5"/>
              </a:rPr>
              <a:t>https://vk.com/public221948069</a:t>
            </a:r>
            <a:r>
              <a:rPr lang="ru-RU" sz="2000" u="none" dirty="0" smtClean="0"/>
              <a:t> </a:t>
            </a:r>
            <a:endParaRPr lang="ru-RU" sz="2000" u="none" dirty="0"/>
          </a:p>
          <a:p>
            <a:pPr algn="l" eaLnBrk="1" hangingPunct="1"/>
            <a:r>
              <a:rPr lang="ru-RU" sz="2000" b="0" u="none" dirty="0"/>
              <a:t>График работы финансового управления: </a:t>
            </a:r>
            <a:r>
              <a:rPr lang="ru-RU" sz="2000" b="0" u="none" dirty="0" smtClean="0"/>
              <a:t>понедельник-пятница: 8.00-17.00</a:t>
            </a:r>
            <a:r>
              <a:rPr lang="ru-RU" sz="2000" b="0" u="none" dirty="0"/>
              <a:t>; перерыв: 12.00-13.00; суббота, </a:t>
            </a:r>
            <a:r>
              <a:rPr lang="ru-RU" sz="2000" b="0" u="none" dirty="0" smtClean="0"/>
              <a:t>воскресенье: </a:t>
            </a:r>
            <a:r>
              <a:rPr lang="ru-RU" sz="2000" b="0" u="none" dirty="0"/>
              <a:t>выходные дни.</a:t>
            </a:r>
          </a:p>
          <a:p>
            <a:pPr eaLnBrk="1" hangingPunct="1"/>
            <a:endParaRPr lang="ru-RU" sz="2000" dirty="0"/>
          </a:p>
          <a:p>
            <a:pPr algn="l" eaLnBrk="1" hangingPunct="1"/>
            <a:endParaRPr lang="ru-RU" sz="2000" b="0" u="none" dirty="0"/>
          </a:p>
          <a:p>
            <a:pPr eaLnBrk="1" hangingPunct="1"/>
            <a:endParaRPr lang="ru-RU" sz="2000" b="0" u="none" dirty="0"/>
          </a:p>
        </p:txBody>
      </p:sp>
      <p:pic>
        <p:nvPicPr>
          <p:cNvPr id="6" name="Picture 2" descr="C:\Users\Admin\Desktop\фабрика процессов\фото для презентации\в проект 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7774" y="879334"/>
            <a:ext cx="6581473" cy="4198370"/>
          </a:xfrm>
          <a:prstGeom prst="rect">
            <a:avLst/>
          </a:prstGeom>
          <a:noFill/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411711" y="89552"/>
            <a:ext cx="4412811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sz="2800" dirty="0"/>
              <a:t>Контактная </a:t>
            </a:r>
            <a:r>
              <a:rPr lang="ru-RU" sz="2800" dirty="0" smtClean="0"/>
              <a:t>информация</a:t>
            </a:r>
            <a:r>
              <a:rPr lang="ru-RU" sz="2800" dirty="0"/>
              <a:t>:</a:t>
            </a:r>
          </a:p>
        </p:txBody>
      </p:sp>
      <p:sp>
        <p:nvSpPr>
          <p:cNvPr id="8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19939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096" y="8149390"/>
            <a:ext cx="401052" cy="4010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219" y="8787064"/>
            <a:ext cx="374984" cy="37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318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95903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537930"/>
              </p:ext>
            </p:extLst>
          </p:nvPr>
        </p:nvGraphicFramePr>
        <p:xfrm>
          <a:off x="288756" y="64359"/>
          <a:ext cx="6569244" cy="9510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865">
                  <a:extLst>
                    <a:ext uri="{9D8B030D-6E8A-4147-A177-3AD203B41FA5}">
                      <a16:colId xmlns:a16="http://schemas.microsoft.com/office/drawing/2014/main" val="1053470107"/>
                    </a:ext>
                  </a:extLst>
                </a:gridCol>
                <a:gridCol w="906379">
                  <a:extLst>
                    <a:ext uri="{9D8B030D-6E8A-4147-A177-3AD203B41FA5}">
                      <a16:colId xmlns:a16="http://schemas.microsoft.com/office/drawing/2014/main" val="21930845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Содержание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Номера страниц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4696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Общая характеристика Ковернинского муниципального округа Нижегородской области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9907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Что такое бюджет для граждан,бюджет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6178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чем основано составление проекта бюджета муниципального округа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6596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 происходит составление бюджета муниципального округа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4466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Основные направления бюджетной и налоговой политики Ковернинского муниципального округа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3992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 бюджета муниципального округа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7462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Какие налоги уплачивают жители 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Ковернинского муниципального округа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6008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бюджета муниципального округа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7854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Что такое программный бюджет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024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Показатели, характеризующие Ковернинский муниципальный округ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747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Динамика прогнозных показателей социально-экономического развития муниципального округа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14-15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7310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расходы бюджета муниципального округа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16-17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9250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Основные параметры бюджета муниципального округа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18-19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4053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каких поступлений формируются доходы бюджета 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муниципального округа в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2026-2028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1107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Какие основные налоговые и неналоговые доходы поступят в бюджет муниципального округа в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2026-2028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0025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Какие налоги зачисляются на территории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Ковернинского муниципального округа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2225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Перечень действующих налоговых льгот, установленных муниципальными правовыми актами Ковернинского муниципального округа Нижегородской области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1008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Какую помощь из областного бюджета получает 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Ковернинский муниципальный округ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2585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Информация о реализации национальных проектов в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2026-2028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444853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flipH="1">
            <a:off x="2125937" y="64359"/>
            <a:ext cx="255310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7639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51470" y="11884981"/>
            <a:ext cx="406585" cy="307019"/>
          </a:xfrm>
        </p:spPr>
        <p:txBody>
          <a:bodyPr>
            <a:norm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97547"/>
              </p:ext>
            </p:extLst>
          </p:nvPr>
        </p:nvGraphicFramePr>
        <p:xfrm>
          <a:off x="256674" y="1"/>
          <a:ext cx="6601326" cy="12209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0989">
                  <a:extLst>
                    <a:ext uri="{9D8B030D-6E8A-4147-A177-3AD203B41FA5}">
                      <a16:colId xmlns:a16="http://schemas.microsoft.com/office/drawing/2014/main" val="3817481988"/>
                    </a:ext>
                  </a:extLst>
                </a:gridCol>
                <a:gridCol w="890337">
                  <a:extLst>
                    <a:ext uri="{9D8B030D-6E8A-4147-A177-3AD203B41FA5}">
                      <a16:colId xmlns:a16="http://schemas.microsoft.com/office/drawing/2014/main" val="1393043181"/>
                    </a:ext>
                  </a:extLst>
                </a:gridCol>
              </a:tblGrid>
              <a:tr h="3619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Содержание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Номера страниц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6955427"/>
                  </a:ext>
                </a:extLst>
              </a:tr>
              <a:tr h="5743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 распределены расходы бюджета муниципального округа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2026-2028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годов по основным отраслям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1599135"/>
                  </a:ext>
                </a:extLst>
              </a:tr>
              <a:tr h="2857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Что включают в себя отрасли социальной сферы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7926254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Сведения о расходах бюджета по разделам и подразделам бюджетной классификации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28-31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50278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Программные и непрограммные расходы бюджета муниципального округа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4144632"/>
                  </a:ext>
                </a:extLst>
              </a:tr>
              <a:tr h="5743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Какие основные муниципальные программы будут реализовываться в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674327"/>
                  </a:ext>
                </a:extLst>
              </a:tr>
              <a:tr h="5188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 изменится финансирование муниципальных программ в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2026-2028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годах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34-37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7638249"/>
                  </a:ext>
                </a:extLst>
              </a:tr>
              <a:tr h="7826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«Развитие образования Ковернинского муниципального округа Нижегородской области»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38-40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1949508"/>
                  </a:ext>
                </a:extLst>
              </a:tr>
              <a:tr h="7408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«Социальная поддержка граждан Ковернинского муниципального округа Нижегородской области»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41-42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8939919"/>
                  </a:ext>
                </a:extLst>
              </a:tr>
              <a:tr h="5711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«Развитие культуры Ковернинского муниципального округа Нижегородской области»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43-46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0828837"/>
                  </a:ext>
                </a:extLst>
              </a:tr>
              <a:tr h="738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«Развитие физической культуры  и спорта Ковернинского муниципального округа Нижегородской области»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47-48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495837"/>
                  </a:ext>
                </a:extLst>
              </a:tr>
              <a:tr h="754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«Развитие агропромышленного комплекса Ковернинского муниципального округа Нижегородской области»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49-51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2649523"/>
                  </a:ext>
                </a:extLst>
              </a:tr>
              <a:tr h="812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«Обеспечение граждан Ковернинского муниципального округа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Нижегородской области доступным и комфортным жильем»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52-54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1100605"/>
                  </a:ext>
                </a:extLst>
              </a:tr>
              <a:tr h="861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«Развитие предпринимательства Ковернинского муниципального округа Нижегородской области»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55-58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1156796"/>
                  </a:ext>
                </a:extLst>
              </a:tr>
              <a:tr h="861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«Адресная инвестиционная программа капитальных вложений по Ковернинскому муниципальному округу Нижегородской области»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59-60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1254459"/>
                  </a:ext>
                </a:extLst>
              </a:tr>
              <a:tr h="331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Муниципальный долг Ковернинского муниципального округа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4469984"/>
                  </a:ext>
                </a:extLst>
              </a:tr>
              <a:tr h="5898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Качество управления </a:t>
                      </a: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муниципальными финансами и открытость бюджетных данных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763077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финансовой грамотности населения Ковернинского муниципального округа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8999246"/>
                  </a:ext>
                </a:extLst>
              </a:tr>
              <a:tr h="338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Открытые информационные ресурсы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673429"/>
                  </a:ext>
                </a:extLst>
              </a:tr>
              <a:tr h="57431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Контактная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739833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flipH="1">
            <a:off x="2296827" y="0"/>
            <a:ext cx="255310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251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42542357"/>
              </p:ext>
            </p:extLst>
          </p:nvPr>
        </p:nvGraphicFramePr>
        <p:xfrm>
          <a:off x="-1" y="100871"/>
          <a:ext cx="6747641" cy="11451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5437" y="610116"/>
            <a:ext cx="6422203" cy="9541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Как происходит составление бюджета муниципального округа</a:t>
            </a:r>
            <a:endParaRPr lang="ru-RU" sz="28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3647" y="7919478"/>
            <a:ext cx="5486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муниципального округа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Ковернинского муниципального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муниципального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 Ковернинского муниципального округа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59815" y="9602251"/>
            <a:ext cx="734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декабрь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26746" y="2580210"/>
            <a:ext cx="946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январь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59815" y="4008887"/>
            <a:ext cx="867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</a:t>
            </a:r>
            <a:r>
              <a:rPr lang="ru-RU" sz="1200" dirty="0" smtClean="0"/>
              <a:t>ай-июль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00336" y="8227255"/>
            <a:ext cx="113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</a:t>
            </a:r>
            <a:r>
              <a:rPr lang="ru-RU" sz="1200" dirty="0" smtClean="0"/>
              <a:t>ктябрь-ноябрь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25437" y="6775314"/>
            <a:ext cx="884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</a:t>
            </a:r>
            <a:r>
              <a:rPr lang="ru-RU" sz="1200" dirty="0" smtClean="0"/>
              <a:t>ентябрь-октябрь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48116" y="5234606"/>
            <a:ext cx="861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а</a:t>
            </a:r>
            <a:r>
              <a:rPr lang="ru-RU" sz="1200" dirty="0" smtClean="0"/>
              <a:t>вгуст-сентябрь</a:t>
            </a:r>
            <a:endParaRPr lang="ru-RU" sz="1200" dirty="0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2947976" y="11744099"/>
            <a:ext cx="336886" cy="447901"/>
          </a:xfrm>
        </p:spPr>
        <p:txBody>
          <a:bodyPr>
            <a:normAutofit/>
          </a:bodyPr>
          <a:lstStyle/>
          <a:p>
            <a:fld id="{112229A9-9B79-493C-97C7-8F4AFEAFE386}" type="slidenum">
              <a:rPr lang="ru-RU" sz="9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64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789" y="379119"/>
            <a:ext cx="6416565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Ковернинского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7007" y="1304283"/>
            <a:ext cx="5580993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муниципальной поддержки приоритетных отраслей экономики и организаций малого и среднего бизнеса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6999" y="2553470"/>
            <a:ext cx="5580993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налогового потенциала округа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7007" y="3396373"/>
            <a:ext cx="5580993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в полном объеме утвержденных годовых назначений по доходам бюджета муниципального округа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6998" y="4592122"/>
            <a:ext cx="5580993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реалистичного прогноза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7001" y="5529961"/>
            <a:ext cx="5580993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принципов открытости и прозрачности управления муниципальными финансами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77007" y="6517523"/>
            <a:ext cx="5580993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финансовыми ресурсами действующих расходных обязательств, гарантированное исполнение социальных обязательств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7007" y="7657459"/>
            <a:ext cx="5580993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политики обоснованности и эффективности применения налоговых льгот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77002" y="8670200"/>
            <a:ext cx="5580993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финансового менеджмента в отраслевых (функциональных) органах и муниципальных учреждениях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77007" y="11031200"/>
            <a:ext cx="5580993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налогового администрирования, повышения уровня ответственности главных администраторов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77007" y="9850700"/>
            <a:ext cx="5580993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Концентрация финансовых ресурсов на достижении целей и результатов муниципальных проектов, направленных на реализацию национальных проектов</a:t>
            </a:r>
          </a:p>
        </p:txBody>
      </p:sp>
      <p:sp>
        <p:nvSpPr>
          <p:cNvPr id="16" name="Шеврон 15"/>
          <p:cNvSpPr/>
          <p:nvPr/>
        </p:nvSpPr>
        <p:spPr>
          <a:xfrm>
            <a:off x="642288" y="1555983"/>
            <a:ext cx="507409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Шеврон 17"/>
          <p:cNvSpPr/>
          <p:nvPr/>
        </p:nvSpPr>
        <p:spPr>
          <a:xfrm>
            <a:off x="626522" y="2448137"/>
            <a:ext cx="541861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Шеврон 18"/>
          <p:cNvSpPr/>
          <p:nvPr/>
        </p:nvSpPr>
        <p:spPr>
          <a:xfrm>
            <a:off x="649576" y="3585020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Шеврон 19"/>
          <p:cNvSpPr/>
          <p:nvPr/>
        </p:nvSpPr>
        <p:spPr>
          <a:xfrm>
            <a:off x="627068" y="4686589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Шеврон 20"/>
          <p:cNvSpPr/>
          <p:nvPr/>
        </p:nvSpPr>
        <p:spPr>
          <a:xfrm>
            <a:off x="599090" y="5639355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Шеврон 21"/>
          <p:cNvSpPr/>
          <p:nvPr/>
        </p:nvSpPr>
        <p:spPr>
          <a:xfrm>
            <a:off x="626522" y="6619082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Шеврон 22"/>
          <p:cNvSpPr/>
          <p:nvPr/>
        </p:nvSpPr>
        <p:spPr>
          <a:xfrm>
            <a:off x="626522" y="7738308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Шеврон 23"/>
          <p:cNvSpPr/>
          <p:nvPr/>
        </p:nvSpPr>
        <p:spPr>
          <a:xfrm>
            <a:off x="628257" y="8857534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Шеврон 24"/>
          <p:cNvSpPr/>
          <p:nvPr/>
        </p:nvSpPr>
        <p:spPr>
          <a:xfrm>
            <a:off x="642288" y="10062704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Шеврон 25"/>
          <p:cNvSpPr/>
          <p:nvPr/>
        </p:nvSpPr>
        <p:spPr>
          <a:xfrm>
            <a:off x="599090" y="11201189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3046763" y="11766066"/>
            <a:ext cx="439308" cy="513951"/>
          </a:xfrm>
        </p:spPr>
        <p:txBody>
          <a:bodyPr/>
          <a:lstStyle/>
          <a:p>
            <a:fld id="{112229A9-9B79-493C-97C7-8F4AFEAFE386}" type="slidenum">
              <a:rPr lang="ru-RU" sz="9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3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639" y="439177"/>
            <a:ext cx="6463863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муниципального округа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9357" y="2218784"/>
            <a:ext cx="6022428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складываются доходы бюджета  муниципального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07" y="3506474"/>
            <a:ext cx="1560786" cy="15172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57" y="6018798"/>
            <a:ext cx="1560786" cy="1541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3284" y="3213824"/>
            <a:ext cx="4473136" cy="20313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Налоги и налоговые сборы, предусмотренные федеральным, региональным законодательством: налог на доходы физических лиц, налоги на совокупный доход, имущественные налоги, акцизы на нефтепродукты и другие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3284" y="6050794"/>
            <a:ext cx="4473136" cy="14773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оходы от продажи и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имущества; от продажи земли и нематериальных активов; штрафные санкции, возмещение ущерба и прочие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03" y="8453236"/>
            <a:ext cx="1632390" cy="15858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15523" y="8230510"/>
            <a:ext cx="4473136" cy="2031325"/>
          </a:xfrm>
          <a:prstGeom prst="rect">
            <a:avLst/>
          </a:prstGeom>
          <a:noFill/>
          <a:ln>
            <a:solidFill>
              <a:srgbClr val="5B9BD5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из других бюджетов бюджетной системы РФ в виде дотаций, субвенций, субсидий и иных межбюджетных трансфертов, добровольные и безвозмездные поступления денежных средств от юридических и физических лиц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2933493" y="11772414"/>
            <a:ext cx="432168" cy="561475"/>
          </a:xfrm>
        </p:spPr>
        <p:txBody>
          <a:bodyPr/>
          <a:lstStyle/>
          <a:p>
            <a:fld id="{112229A9-9B79-493C-97C7-8F4AFEAFE386}" type="slidenum">
              <a:rPr lang="ru-RU" sz="9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90796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13525</TotalTime>
  <Words>9775</Words>
  <Application>Microsoft Office PowerPoint</Application>
  <PresentationFormat>Широкоэкранный</PresentationFormat>
  <Paragraphs>2779</Paragraphs>
  <Slides>67</Slides>
  <Notes>66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7" baseType="lpstr">
      <vt:lpstr>Algerian</vt:lpstr>
      <vt:lpstr>Arial</vt:lpstr>
      <vt:lpstr>Arial Cyr</vt:lpstr>
      <vt:lpstr>Calibri</vt:lpstr>
      <vt:lpstr>Corbel</vt:lpstr>
      <vt:lpstr>Segoe UI Black</vt:lpstr>
      <vt:lpstr>Times New Roman</vt:lpstr>
      <vt:lpstr>Wingdings</vt:lpstr>
      <vt:lpstr>Wingdings 3</vt:lpstr>
      <vt:lpstr>Базис</vt:lpstr>
      <vt:lpstr>БЮДЖЕТ ДЛЯ ГРАЖДАН</vt:lpstr>
      <vt:lpstr>Начальник финансового управления                         Соколова В.Н.</vt:lpstr>
      <vt:lpstr>Общая характеристика Ковернинского муниципального округа Нижегородской области</vt:lpstr>
      <vt:lpstr>ЧТО ТАКОЕ БЮДЖЕТ ДЛЯ ГРАЖДАН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основные муниципальные программы будут реализовываться в 2026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«Развитие культуры Ковернинского муниципального округа Нижегородской области»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индикаторы достижения цели и показатели непосредственных результатов муниципальной программы</vt:lpstr>
      <vt:lpstr>Презентация PowerPoint</vt:lpstr>
      <vt:lpstr>Презентация PowerPoint</vt:lpstr>
      <vt:lpstr>Основные индикаторы достижения цели и показатели непосредственных результатов муниципальной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ПОВЫШЕНИЕ ФИНАНСОВОЙ ГРАМОТНОСТИ НАСЕЛЕНИЯ КОВЕРНИНСКОГО МУНИЦИПАЛЬНОГО ОКРУГА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User</dc:creator>
  <cp:lastModifiedBy>User</cp:lastModifiedBy>
  <cp:revision>1489</cp:revision>
  <cp:lastPrinted>2026-01-23T11:05:51Z</cp:lastPrinted>
  <dcterms:created xsi:type="dcterms:W3CDTF">2024-11-22T11:57:52Z</dcterms:created>
  <dcterms:modified xsi:type="dcterms:W3CDTF">2026-02-13T05:34:56Z</dcterms:modified>
</cp:coreProperties>
</file>